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2" r:id="rId2"/>
    <p:sldId id="388" r:id="rId3"/>
    <p:sldId id="392" r:id="rId4"/>
    <p:sldId id="393" r:id="rId5"/>
    <p:sldId id="394" r:id="rId6"/>
    <p:sldId id="395" r:id="rId7"/>
    <p:sldId id="396" r:id="rId8"/>
    <p:sldId id="403" r:id="rId9"/>
    <p:sldId id="397" r:id="rId10"/>
    <p:sldId id="404" r:id="rId11"/>
    <p:sldId id="405" r:id="rId12"/>
    <p:sldId id="399" r:id="rId13"/>
    <p:sldId id="415" r:id="rId14"/>
    <p:sldId id="409" r:id="rId15"/>
    <p:sldId id="410" r:id="rId16"/>
    <p:sldId id="408" r:id="rId17"/>
    <p:sldId id="411" r:id="rId18"/>
    <p:sldId id="412" r:id="rId19"/>
    <p:sldId id="413" r:id="rId20"/>
    <p:sldId id="414" r:id="rId21"/>
    <p:sldId id="407" r:id="rId22"/>
    <p:sldId id="351" r:id="rId23"/>
    <p:sldId id="366" r:id="rId24"/>
    <p:sldId id="416" r:id="rId25"/>
    <p:sldId id="421" r:id="rId26"/>
    <p:sldId id="422" r:id="rId27"/>
    <p:sldId id="417" r:id="rId28"/>
    <p:sldId id="418" r:id="rId29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9FD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6BF76E-2D03-4A83-B657-A0C9414D45C3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6725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6725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FA23F4-AC56-4D3C-A160-29B8C87BC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9D80904-5AFD-4843-A251-9FC59A7EAD57}" type="datetimeFigureOut">
              <a:rPr lang="en-US"/>
              <a:pPr>
                <a:defRPr/>
              </a:pPr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66" tIns="44833" rIns="89666" bIns="4483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89666" tIns="44833" rIns="89666" bIns="4483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6725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6725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45C5052-9FCB-425B-9DA9-C1B3115CE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01E36-FCCE-43BC-B791-986195F0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2FE7C-AE22-44FC-88DA-B0FF4F2F2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7FAD5-3143-43F3-9ED6-98318BA39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965E8-0ACC-46C9-BC2B-7F3F44C2D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08FE-3861-4F3B-A1BF-7B41B21F6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F433C-267F-4B09-A95B-AEAF02761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72931-CCD7-44B4-9213-65BDD8CCA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E7D86-BD5F-4C9A-A2FD-6A16E61C1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C4379-A5F7-4E8E-8A4D-561DD3934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EC26-7D97-4DEA-947A-A5D500518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EF4AF-F1F6-4E47-898A-7F3802405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44003C-54FE-4DC9-92DD-3FB7DB039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3. </a:t>
            </a:r>
            <a:r>
              <a:rPr lang="en-US" sz="3600" b="1" dirty="0"/>
              <a:t>Missionaries Work </a:t>
            </a:r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    On </a:t>
            </a:r>
            <a:r>
              <a:rPr lang="en-US" sz="3600" b="1" dirty="0"/>
              <a:t>Behalf Of Their Supporters</a:t>
            </a:r>
          </a:p>
          <a:p>
            <a:endParaRPr lang="en-US" sz="3600" dirty="0" smtClean="0">
              <a:latin typeface="Arial Black" pitchFamily="34" charset="0"/>
            </a:endParaRPr>
          </a:p>
          <a:p>
            <a:endParaRPr lang="en-US" sz="3800" b="1" dirty="0">
              <a:latin typeface="Arial Black" pitchFamily="34" charset="0"/>
            </a:endParaRPr>
          </a:p>
          <a:p>
            <a:endParaRPr lang="en-US" sz="3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1981200"/>
            <a:ext cx="8610600" cy="2514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Paul thanked them </a:t>
            </a:r>
            <a:r>
              <a:rPr lang="en-US" sz="3200" dirty="0">
                <a:latin typeface="Arial Black" pitchFamily="34" charset="0"/>
              </a:rPr>
              <a:t>for their part </a:t>
            </a:r>
            <a:r>
              <a:rPr lang="en-US" sz="3200" dirty="0"/>
              <a:t>in the ministry. At the end of his letter he made sure the people understood he was not thanking them because he wanted them to give him more things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4572000"/>
            <a:ext cx="8610600" cy="2057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He already acknowledged that God would give him everything he needed, either with, or without the help of the church in Philippi</a:t>
            </a:r>
            <a:r>
              <a:rPr lang="en-US" sz="3200" dirty="0" smtClean="0"/>
              <a:t>.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3. </a:t>
            </a:r>
            <a:r>
              <a:rPr lang="en-US" sz="3600" b="1" dirty="0"/>
              <a:t>Missionaries Work </a:t>
            </a:r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    On The Behalf </a:t>
            </a:r>
            <a:r>
              <a:rPr lang="en-US" sz="3600" b="1" dirty="0"/>
              <a:t>Of Their Supporters</a:t>
            </a:r>
          </a:p>
          <a:p>
            <a:endParaRPr lang="en-US" sz="3600" dirty="0" smtClean="0">
              <a:latin typeface="Arial Black" pitchFamily="34" charset="0"/>
            </a:endParaRPr>
          </a:p>
          <a:p>
            <a:endParaRPr lang="en-US" sz="3800" b="1" dirty="0">
              <a:latin typeface="Arial Black" pitchFamily="34" charset="0"/>
            </a:endParaRPr>
          </a:p>
          <a:p>
            <a:endParaRPr lang="en-US" sz="3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1981200"/>
            <a:ext cx="8610600" cy="2057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Because of the gifts of the </a:t>
            </a:r>
            <a:r>
              <a:rPr lang="en-US" sz="3200" dirty="0" err="1"/>
              <a:t>Philippian</a:t>
            </a:r>
            <a:r>
              <a:rPr lang="en-US" sz="3200" dirty="0"/>
              <a:t> believers, Paul said </a:t>
            </a:r>
            <a:r>
              <a:rPr lang="en-US" sz="3200" dirty="0">
                <a:latin typeface="Arial Black" pitchFamily="34" charset="0"/>
              </a:rPr>
              <a:t>that God would put the fruit of his own ministry to the account of the </a:t>
            </a:r>
            <a:r>
              <a:rPr lang="en-US" sz="3200" dirty="0" smtClean="0">
                <a:latin typeface="Arial Black" pitchFamily="34" charset="0"/>
              </a:rPr>
              <a:t>church members </a:t>
            </a:r>
            <a:r>
              <a:rPr lang="en-US" sz="3200" dirty="0">
                <a:latin typeface="Arial Black" pitchFamily="34" charset="0"/>
              </a:rPr>
              <a:t>in </a:t>
            </a:r>
            <a:r>
              <a:rPr lang="en-US" sz="3200" dirty="0" smtClean="0">
                <a:latin typeface="Arial Black" pitchFamily="34" charset="0"/>
              </a:rPr>
              <a:t>Philippi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4114800"/>
            <a:ext cx="8610600" cy="2590800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 err="1">
                <a:solidFill>
                  <a:schemeClr val="bg1"/>
                </a:solidFill>
              </a:rPr>
              <a:t>Php</a:t>
            </a:r>
            <a:r>
              <a:rPr lang="en-US" sz="3200" dirty="0">
                <a:solidFill>
                  <a:schemeClr val="bg1"/>
                </a:solidFill>
              </a:rPr>
              <a:t> 4:16  </a:t>
            </a:r>
            <a:r>
              <a:rPr lang="en-US" sz="3200" dirty="0" smtClean="0">
                <a:solidFill>
                  <a:schemeClr val="bg1"/>
                </a:solidFill>
              </a:rPr>
              <a:t>“For </a:t>
            </a:r>
            <a:r>
              <a:rPr lang="en-US" sz="3200" dirty="0">
                <a:solidFill>
                  <a:schemeClr val="bg1"/>
                </a:solidFill>
              </a:rPr>
              <a:t>even in Thessalonica ye sent once and again unto my necessity. 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Php</a:t>
            </a:r>
            <a:r>
              <a:rPr lang="en-US" sz="3200" dirty="0">
                <a:solidFill>
                  <a:schemeClr val="bg1"/>
                </a:solidFill>
              </a:rPr>
              <a:t> 4:17  </a:t>
            </a:r>
            <a:r>
              <a:rPr lang="en-US" sz="3200" b="1" dirty="0">
                <a:solidFill>
                  <a:srgbClr val="FFFF00"/>
                </a:solidFill>
                <a:latin typeface="Arial Black" pitchFamily="34" charset="0"/>
              </a:rPr>
              <a:t>Not because I desire a gift: but I desire fruit that may abound to your account</a:t>
            </a:r>
            <a:r>
              <a:rPr lang="en-US" sz="3200" b="1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</a:rPr>
              <a:t>” 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4. </a:t>
            </a:r>
            <a:r>
              <a:rPr lang="en-US" sz="3600" b="1" dirty="0">
                <a:latin typeface="Arial Black" pitchFamily="34" charset="0"/>
              </a:rPr>
              <a:t>People Need To Hear The </a:t>
            </a:r>
            <a:r>
              <a:rPr lang="en-US" sz="3600" b="1" dirty="0" smtClean="0">
                <a:latin typeface="Arial Black" pitchFamily="34" charset="0"/>
              </a:rPr>
              <a:t>Gospel</a:t>
            </a:r>
            <a:endParaRPr lang="en-US" sz="3800" dirty="0">
              <a:latin typeface="Arial Black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1371600"/>
            <a:ext cx="86106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God is not willing that any should </a:t>
            </a:r>
            <a:r>
              <a:rPr lang="en-US" sz="3200" dirty="0" smtClean="0"/>
              <a:t>perish.</a:t>
            </a:r>
            <a:endParaRPr lang="en-US" sz="3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905000"/>
            <a:ext cx="8610600" cy="2590800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 Peter </a:t>
            </a:r>
            <a:r>
              <a:rPr lang="en-US" sz="3200" b="1" dirty="0">
                <a:solidFill>
                  <a:schemeClr val="bg1"/>
                </a:solidFill>
              </a:rPr>
              <a:t>3:9  </a:t>
            </a:r>
            <a:r>
              <a:rPr lang="en-US" sz="3200" b="1" dirty="0" smtClean="0">
                <a:solidFill>
                  <a:schemeClr val="bg1"/>
                </a:solidFill>
              </a:rPr>
              <a:t>“The </a:t>
            </a:r>
            <a:r>
              <a:rPr lang="en-US" sz="3200" b="1" dirty="0">
                <a:solidFill>
                  <a:schemeClr val="bg1"/>
                </a:solidFill>
              </a:rPr>
              <a:t>Lord is not slack concerning his promise, as some men count slackness; but is longsuffering to us-ward, </a:t>
            </a:r>
            <a:r>
              <a:rPr lang="en-US" sz="3200" b="1" dirty="0">
                <a:solidFill>
                  <a:srgbClr val="FFFF00"/>
                </a:solidFill>
              </a:rPr>
              <a:t>not willing that any should perish, but that all should come to repentance</a:t>
            </a:r>
            <a:r>
              <a:rPr lang="en-US" sz="3200" b="1" dirty="0" smtClean="0">
                <a:solidFill>
                  <a:srgbClr val="FFFF00"/>
                </a:solidFill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</a:rPr>
              <a:t>” 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4419600"/>
            <a:ext cx="8610600" cy="1066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His plan is that those who already know the Gospel </a:t>
            </a:r>
            <a:r>
              <a:rPr lang="en-US" sz="3200" dirty="0">
                <a:latin typeface="Arial Black" pitchFamily="34" charset="0"/>
              </a:rPr>
              <a:t>share it </a:t>
            </a:r>
            <a:r>
              <a:rPr lang="en-US" sz="3200" dirty="0"/>
              <a:t>with those around them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4. </a:t>
            </a:r>
            <a:r>
              <a:rPr lang="en-US" sz="3600" b="1" dirty="0">
                <a:latin typeface="Arial Black" pitchFamily="34" charset="0"/>
              </a:rPr>
              <a:t>People Need To Hear The </a:t>
            </a:r>
            <a:r>
              <a:rPr lang="en-US" sz="3600" b="1" dirty="0" smtClean="0">
                <a:latin typeface="Arial Black" pitchFamily="34" charset="0"/>
              </a:rPr>
              <a:t>Gospel</a:t>
            </a:r>
            <a:endParaRPr lang="en-US" sz="3800" dirty="0">
              <a:latin typeface="Arial Black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1371600"/>
            <a:ext cx="86106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God is not willing that any should </a:t>
            </a:r>
            <a:r>
              <a:rPr lang="en-US" sz="3200" dirty="0" smtClean="0"/>
              <a:t>perish.</a:t>
            </a:r>
            <a:endParaRPr lang="en-US" sz="32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2057400"/>
            <a:ext cx="8610600" cy="1905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God could have chosen any means to propagate the story of redemption; however, He </a:t>
            </a:r>
            <a:r>
              <a:rPr lang="en-US" sz="3200" dirty="0" smtClean="0"/>
              <a:t>has chosen </a:t>
            </a:r>
            <a:r>
              <a:rPr lang="en-US" sz="3200" dirty="0" smtClean="0">
                <a:latin typeface="Arial Black" pitchFamily="34" charset="0"/>
              </a:rPr>
              <a:t>all believers </a:t>
            </a:r>
            <a:r>
              <a:rPr lang="en-US" sz="3200" dirty="0"/>
              <a:t>to be the ones who shared </a:t>
            </a:r>
            <a:r>
              <a:rPr lang="en-US" sz="3200" dirty="0" smtClean="0"/>
              <a:t>Christ’s love</a:t>
            </a:r>
            <a:r>
              <a:rPr lang="en-US" sz="3200" dirty="0"/>
              <a:t> with others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4800" y="4343400"/>
            <a:ext cx="8610600" cy="1066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EVERY HEART WITHOUT CHRIST IS A MISSION FIELD.</a:t>
            </a:r>
            <a:r>
              <a:rPr lang="en-US" sz="3200" dirty="0">
                <a:latin typeface="Arial Black" pitchFamily="34" charset="0"/>
              </a:rPr>
              <a:t/>
            </a:r>
            <a:br>
              <a:rPr lang="en-US" sz="3200" dirty="0">
                <a:latin typeface="Arial Black" pitchFamily="34" charset="0"/>
              </a:rPr>
            </a:br>
            <a:endParaRPr lang="en-US" sz="3200" dirty="0">
              <a:latin typeface="Arial Black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4800" y="5410200"/>
            <a:ext cx="8610600" cy="1066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EVERY HEART WITH CHRIST IS A MISSIONARY.</a:t>
            </a:r>
            <a:r>
              <a:rPr lang="en-US" sz="3200" dirty="0">
                <a:latin typeface="Arial Black" pitchFamily="34" charset="0"/>
              </a:rPr>
              <a:t/>
            </a:r>
            <a:br>
              <a:rPr lang="en-US" sz="3200" dirty="0">
                <a:latin typeface="Arial Black" pitchFamily="34" charset="0"/>
              </a:rPr>
            </a:br>
            <a:endParaRPr lang="en-US" sz="3200" dirty="0">
              <a:latin typeface="Arial Black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05200" y="5867400"/>
            <a:ext cx="4191000" cy="609600"/>
          </a:xfrm>
          <a:prstGeom prst="rect">
            <a:avLst/>
          </a:prstGeom>
          <a:solidFill>
            <a:srgbClr val="00206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OR SHOULD BE.</a:t>
            </a:r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ial Black" pitchFamily="34" charset="0"/>
              </a:rPr>
            </a:b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1143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5. </a:t>
            </a:r>
            <a:r>
              <a:rPr lang="en-US" sz="3600" b="1" dirty="0"/>
              <a:t>Jesus Requested </a:t>
            </a:r>
            <a:r>
              <a:rPr lang="en-US" sz="3600" b="1" u="sng" dirty="0">
                <a:latin typeface="Arial Black" pitchFamily="34" charset="0"/>
              </a:rPr>
              <a:t>Prayer </a:t>
            </a:r>
            <a:endParaRPr lang="en-US" sz="3600" b="1" u="sng" dirty="0" smtClean="0">
              <a:latin typeface="Arial Black" pitchFamily="34" charset="0"/>
            </a:endParaRPr>
          </a:p>
          <a:p>
            <a:r>
              <a:rPr lang="en-US" sz="3600" b="1" dirty="0"/>
              <a:t> </a:t>
            </a:r>
            <a:r>
              <a:rPr lang="en-US" sz="3600" b="1" dirty="0" smtClean="0"/>
              <a:t>    For </a:t>
            </a:r>
            <a:r>
              <a:rPr lang="en-US" sz="3600" b="1" dirty="0"/>
              <a:t>The </a:t>
            </a:r>
            <a:r>
              <a:rPr lang="en-US" sz="3600" b="1" dirty="0" smtClean="0"/>
              <a:t>Laborers (Missionaries)</a:t>
            </a:r>
            <a:endParaRPr lang="en-US" sz="3600" b="1" dirty="0"/>
          </a:p>
          <a:p>
            <a:endParaRPr lang="en-US" sz="3800" dirty="0">
              <a:latin typeface="Arial Black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1828800"/>
            <a:ext cx="8610600" cy="2514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When Jesus was talking with His disciples one day He looked up at the crowd of people. Jesus could see a great harvest of souls. He knew that there were many people who were ready to hear and receive the </a:t>
            </a:r>
            <a:r>
              <a:rPr lang="en-US" sz="3200" dirty="0" smtClean="0"/>
              <a:t>Gospel.</a:t>
            </a:r>
            <a:endParaRPr 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4267200"/>
            <a:ext cx="8610600" cy="2590800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Mat </a:t>
            </a:r>
            <a:r>
              <a:rPr lang="en-US" sz="3200" dirty="0" smtClean="0">
                <a:solidFill>
                  <a:schemeClr val="bg1"/>
                </a:solidFill>
              </a:rPr>
              <a:t>9:37-38 </a:t>
            </a:r>
            <a:r>
              <a:rPr lang="en-US" sz="3200" b="1" dirty="0" smtClean="0">
                <a:solidFill>
                  <a:schemeClr val="bg1"/>
                </a:solidFill>
              </a:rPr>
              <a:t>“Then </a:t>
            </a:r>
            <a:r>
              <a:rPr lang="en-US" sz="3200" b="1" dirty="0" err="1">
                <a:solidFill>
                  <a:schemeClr val="bg1"/>
                </a:solidFill>
              </a:rPr>
              <a:t>saith</a:t>
            </a:r>
            <a:r>
              <a:rPr lang="en-US" sz="3200" b="1" dirty="0">
                <a:solidFill>
                  <a:schemeClr val="bg1"/>
                </a:solidFill>
              </a:rPr>
              <a:t> he unto his disciples, The harvest truly </a:t>
            </a:r>
            <a:r>
              <a:rPr lang="en-US" sz="3200" b="1" i="1" dirty="0">
                <a:solidFill>
                  <a:schemeClr val="bg1"/>
                </a:solidFill>
              </a:rPr>
              <a:t>is plenteous, but the </a:t>
            </a:r>
            <a:r>
              <a:rPr lang="en-US" sz="3200" b="1" i="1" dirty="0" err="1">
                <a:solidFill>
                  <a:schemeClr val="bg1"/>
                </a:solidFill>
              </a:rPr>
              <a:t>labourers</a:t>
            </a:r>
            <a:r>
              <a:rPr lang="en-US" sz="3200" b="1" i="1" dirty="0">
                <a:solidFill>
                  <a:schemeClr val="bg1"/>
                </a:solidFill>
              </a:rPr>
              <a:t> are few; </a:t>
            </a:r>
            <a:r>
              <a:rPr lang="en-US" sz="3200" b="1" dirty="0" smtClean="0">
                <a:solidFill>
                  <a:srgbClr val="FFFF00"/>
                </a:solidFill>
              </a:rPr>
              <a:t>Pray </a:t>
            </a:r>
            <a:r>
              <a:rPr lang="en-US" sz="3200" b="1" dirty="0">
                <a:solidFill>
                  <a:srgbClr val="FFFF00"/>
                </a:solidFill>
              </a:rPr>
              <a:t>ye therefore the Lord of the harvest, that he will send forth </a:t>
            </a:r>
            <a:r>
              <a:rPr lang="en-US" sz="3200" b="1" dirty="0" err="1">
                <a:solidFill>
                  <a:srgbClr val="FFFF00"/>
                </a:solidFill>
              </a:rPr>
              <a:t>labourers</a:t>
            </a:r>
            <a:r>
              <a:rPr lang="en-US" sz="3200" b="1" dirty="0">
                <a:solidFill>
                  <a:srgbClr val="FFFF00"/>
                </a:solidFill>
              </a:rPr>
              <a:t> into his harvest</a:t>
            </a:r>
            <a:r>
              <a:rPr lang="en-US" sz="3200" b="1" dirty="0" smtClean="0">
                <a:solidFill>
                  <a:schemeClr val="bg1"/>
                </a:solidFill>
              </a:rPr>
              <a:t>.”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>
                <a:latin typeface="Arial Black" pitchFamily="34" charset="0"/>
              </a:rPr>
              <a:t>6</a:t>
            </a:r>
            <a:r>
              <a:rPr lang="en-US" sz="3800" b="1" dirty="0" smtClean="0">
                <a:latin typeface="Arial Black" pitchFamily="34" charset="0"/>
              </a:rPr>
              <a:t>. </a:t>
            </a:r>
            <a:r>
              <a:rPr lang="en-US" sz="3600" b="1" dirty="0"/>
              <a:t>We Are Commanded To </a:t>
            </a:r>
            <a:r>
              <a:rPr lang="en-US" sz="3600" b="1" dirty="0">
                <a:latin typeface="Arial Black" pitchFamily="34" charset="0"/>
              </a:rPr>
              <a:t>Go</a:t>
            </a:r>
          </a:p>
          <a:p>
            <a:endParaRPr lang="en-US" sz="3800" dirty="0">
              <a:latin typeface="Arial Black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1295400"/>
            <a:ext cx="8610600" cy="1524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Some of the last words of Christ before He ascended to heaven was that we should go and carry His Word to the world</a:t>
            </a:r>
            <a:r>
              <a:rPr lang="en-US" sz="3200" dirty="0" smtClean="0"/>
              <a:t>. </a:t>
            </a:r>
            <a:r>
              <a:rPr lang="en-US" sz="3200" dirty="0" smtClean="0">
                <a:latin typeface="Arial Black" pitchFamily="34" charset="0"/>
              </a:rPr>
              <a:t>Jesus said: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2819400"/>
            <a:ext cx="8610600" cy="396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 28:19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“Go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ye therefore, and teach all nations, baptizing them in the name of the Father, and of the Son, and of the Holy Ghost: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vs. 20 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Teaching them to observe all things whatsoever I have commanded you: and, lo, I am with you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alway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even unto the end of the world. Amen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>
                <a:latin typeface="Arial Black" pitchFamily="34" charset="0"/>
              </a:rPr>
              <a:t>6</a:t>
            </a:r>
            <a:r>
              <a:rPr lang="en-US" sz="3800" b="1" dirty="0" smtClean="0">
                <a:latin typeface="Arial Black" pitchFamily="34" charset="0"/>
              </a:rPr>
              <a:t>. </a:t>
            </a:r>
            <a:r>
              <a:rPr lang="en-US" sz="3600" b="1" dirty="0"/>
              <a:t>We Are Commanded To </a:t>
            </a:r>
            <a:r>
              <a:rPr lang="en-US" sz="3600" b="1" dirty="0">
                <a:latin typeface="Arial Black" pitchFamily="34" charset="0"/>
              </a:rPr>
              <a:t>Go</a:t>
            </a:r>
          </a:p>
          <a:p>
            <a:endParaRPr lang="en-US" sz="3800" dirty="0">
              <a:latin typeface="Arial Black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1295400"/>
            <a:ext cx="8610600" cy="1524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Jesus said to go into the whole world with the Gospel, </a:t>
            </a:r>
            <a:r>
              <a:rPr lang="en-US" sz="3200" dirty="0" smtClean="0"/>
              <a:t>winning the lost </a:t>
            </a:r>
            <a:r>
              <a:rPr lang="en-US" sz="3200" dirty="0"/>
              <a:t>and </a:t>
            </a:r>
            <a:r>
              <a:rPr lang="en-US" sz="3200" dirty="0" smtClean="0"/>
              <a:t>baptizing the believers.</a:t>
            </a:r>
            <a:endParaRPr 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2819400"/>
            <a:ext cx="8610600" cy="3962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We are to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“Go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ye therefore, and teach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(win converts)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nations, baptizing them in the name of the Father, and of the Son, and of the Holy Ghost: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vs. 20 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Teaching them to observe all things whatsoever I have commanded you: and, lo, I am with you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alway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even unto the end of the world. Amen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819400" y="3351212"/>
            <a:ext cx="609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67600" y="3352800"/>
            <a:ext cx="1219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8400" y="3810000"/>
            <a:ext cx="1981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81200" y="5257800"/>
            <a:ext cx="1981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" y="4267200"/>
            <a:ext cx="1066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>
                <a:latin typeface="Arial Black" pitchFamily="34" charset="0"/>
              </a:rPr>
              <a:t>6</a:t>
            </a:r>
            <a:r>
              <a:rPr lang="en-US" sz="3800" b="1" dirty="0" smtClean="0">
                <a:latin typeface="Arial Black" pitchFamily="34" charset="0"/>
              </a:rPr>
              <a:t>. </a:t>
            </a:r>
            <a:r>
              <a:rPr lang="en-US" sz="3600" b="1" dirty="0"/>
              <a:t>We Are Commanded To </a:t>
            </a:r>
            <a:r>
              <a:rPr lang="en-US" sz="3600" b="1" dirty="0">
                <a:latin typeface="Arial Black" pitchFamily="34" charset="0"/>
              </a:rPr>
              <a:t>Go</a:t>
            </a:r>
          </a:p>
          <a:p>
            <a:endParaRPr lang="en-US" sz="3800" dirty="0">
              <a:latin typeface="Arial Black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1295400"/>
            <a:ext cx="8610600" cy="1524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Every, saved, born again, believer is commanded by Jesus Christ to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2362200"/>
            <a:ext cx="8610600" cy="44958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“Go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ye therefore, and teach 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(win people to Jesus)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nations, baptizing them in the name of the Father, and of the Son, and of the Holy Ghost: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Teaching them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 observe all things whatsoever I have commanded you: and, lo, I am with you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alway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even unto the end of the world. Amen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2894012"/>
            <a:ext cx="609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57800" y="2895600"/>
            <a:ext cx="1219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1000" y="3884612"/>
            <a:ext cx="3200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0" y="4800600"/>
            <a:ext cx="3276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7. </a:t>
            </a:r>
            <a:r>
              <a:rPr lang="en-US" sz="3600" b="1" dirty="0">
                <a:latin typeface="Arial Black" pitchFamily="34" charset="0"/>
              </a:rPr>
              <a:t>Who Will </a:t>
            </a:r>
            <a:r>
              <a:rPr lang="en-US" sz="3600" b="1" dirty="0" smtClean="0">
                <a:latin typeface="Arial Black" pitchFamily="34" charset="0"/>
              </a:rPr>
              <a:t>GO? </a:t>
            </a:r>
            <a:endParaRPr lang="en-US" sz="3600" b="1" dirty="0">
              <a:latin typeface="Arial Black" pitchFamily="34" charset="0"/>
            </a:endParaRPr>
          </a:p>
          <a:p>
            <a:endParaRPr lang="en-US" sz="3600" b="1" dirty="0">
              <a:latin typeface="Arial Black" pitchFamily="34" charset="0"/>
            </a:endParaRPr>
          </a:p>
          <a:p>
            <a:endParaRPr lang="en-US" sz="3800" dirty="0">
              <a:latin typeface="Arial Black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1295400"/>
            <a:ext cx="8610600" cy="990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/>
              <a:t>Before I surrendered to serve God full time, I was a business man.</a:t>
            </a:r>
            <a:endParaRPr lang="en-US" sz="3200" b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2286000"/>
            <a:ext cx="8610600" cy="1524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/>
              <a:t>As I was walking into a business to make a sale, the Lord said to my heart, </a:t>
            </a:r>
            <a:r>
              <a:rPr lang="en-US" sz="3200" b="1" dirty="0" smtClean="0">
                <a:latin typeface="Arial Black" pitchFamily="34" charset="0"/>
              </a:rPr>
              <a:t>“Anybody can do this.”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8600" y="3810000"/>
            <a:ext cx="8610600" cy="1524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/>
              <a:t>The rest of the story is history. That was in 1965 and His calling has enabled me to continue until today. God is faithful!</a:t>
            </a:r>
            <a:endParaRPr lang="en-US" sz="3200" b="1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" y="5334000"/>
            <a:ext cx="8915400" cy="15240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/>
              <a:t>God is not looking for ability, God is looking for availability. Are you available to do the most important thing you can do in life?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7. </a:t>
            </a:r>
            <a:r>
              <a:rPr lang="en-US" sz="3600" b="1" dirty="0">
                <a:latin typeface="Arial Black" pitchFamily="34" charset="0"/>
              </a:rPr>
              <a:t>Who Will Go? </a:t>
            </a:r>
          </a:p>
          <a:p>
            <a:endParaRPr lang="en-US" sz="3600" b="1" dirty="0">
              <a:latin typeface="Arial Black" pitchFamily="34" charset="0"/>
            </a:endParaRPr>
          </a:p>
          <a:p>
            <a:endParaRPr lang="en-US" sz="3800" dirty="0">
              <a:latin typeface="Arial Black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1295400"/>
            <a:ext cx="8610600" cy="1524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/>
              <a:t>Here is </a:t>
            </a:r>
            <a:r>
              <a:rPr lang="en-US" sz="3200" b="1" dirty="0" smtClean="0"/>
              <a:t>Pastor </a:t>
            </a:r>
            <a:r>
              <a:rPr lang="en-US" sz="3200" b="1" dirty="0" err="1" smtClean="0"/>
              <a:t>Arnel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Coguimbal</a:t>
            </a:r>
            <a:r>
              <a:rPr lang="en-US" sz="3200" b="1" dirty="0" smtClean="0"/>
              <a:t> </a:t>
            </a:r>
            <a:r>
              <a:rPr lang="en-US" sz="3200" b="1" dirty="0" smtClean="0"/>
              <a:t>who </a:t>
            </a:r>
            <a:r>
              <a:rPr lang="en-US" sz="3200" b="1" dirty="0" smtClean="0"/>
              <a:t>made his living driving a tricycle in </a:t>
            </a:r>
            <a:r>
              <a:rPr lang="en-US" sz="3200" b="1" dirty="0" err="1" smtClean="0"/>
              <a:t>Lucsuhin</a:t>
            </a:r>
            <a:r>
              <a:rPr lang="en-US" sz="3200" b="1" dirty="0" smtClean="0"/>
              <a:t>, where Pastor Peralta serves.</a:t>
            </a:r>
            <a:endParaRPr lang="en-US" sz="3200" b="1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2819400"/>
            <a:ext cx="4800600" cy="990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/>
              <a:t>I said to him, “Anybody can do that.”</a:t>
            </a:r>
            <a:endParaRPr lang="en-US" sz="3200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743200"/>
            <a:ext cx="5486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3886200"/>
            <a:ext cx="4953000" cy="2971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/>
              <a:t>He finished the Bible Institute and is now the Pastor of a growing church, winning souls, baptizing them and teaching them the Bible.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76200"/>
            <a:ext cx="8763000" cy="3048000"/>
          </a:xfrm>
          <a:prstGeom prst="rect">
            <a:avLst/>
          </a:prstGeom>
          <a:solidFill>
            <a:srgbClr val="F9FDA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/>
              <a:t>My greetings to all of you from Birmingham, Alabama.</a:t>
            </a:r>
          </a:p>
          <a:p>
            <a:r>
              <a:rPr lang="en-US" sz="3600" b="1" dirty="0" smtClean="0"/>
              <a:t>I </a:t>
            </a:r>
            <a:r>
              <a:rPr lang="en-US" sz="3600" b="1" dirty="0"/>
              <a:t>pray that you and your family are all doing well and that God continues to bless you and your church family.</a:t>
            </a:r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3276600"/>
            <a:ext cx="8763000" cy="2286000"/>
          </a:xfrm>
          <a:prstGeom prst="rect">
            <a:avLst/>
          </a:prstGeom>
          <a:solidFill>
            <a:srgbClr val="F9FDA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/>
              <a:t>Pastor </a:t>
            </a:r>
            <a:r>
              <a:rPr lang="en-US" sz="3600" b="1" dirty="0" err="1" smtClean="0"/>
              <a:t>Ramil</a:t>
            </a:r>
            <a:r>
              <a:rPr lang="en-US" sz="3600" b="1" dirty="0" smtClean="0"/>
              <a:t> asked </a:t>
            </a:r>
            <a:r>
              <a:rPr lang="en-US" sz="3600" b="1" dirty="0"/>
              <a:t>me to </a:t>
            </a:r>
            <a:r>
              <a:rPr lang="en-US" sz="3600" b="1" dirty="0" smtClean="0"/>
              <a:t>preach in </a:t>
            </a:r>
            <a:r>
              <a:rPr lang="en-US" sz="3600" b="1" dirty="0"/>
              <a:t>this special </a:t>
            </a:r>
            <a:r>
              <a:rPr lang="en-US" sz="3600" b="1" dirty="0" smtClean="0"/>
              <a:t>service along with Pastor Estipona. It is an </a:t>
            </a:r>
            <a:r>
              <a:rPr lang="en-US" sz="3600" b="1" dirty="0"/>
              <a:t>honor </a:t>
            </a:r>
            <a:r>
              <a:rPr lang="en-US" sz="3600" b="1" dirty="0" smtClean="0"/>
              <a:t>for me to share this message with you.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5638800"/>
            <a:ext cx="8763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PLEASE PRAY WITH ME</a:t>
            </a:r>
            <a:endParaRPr lang="en-US" sz="4000" b="1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 Black" pitchFamily="34" charset="0"/>
              </a:rPr>
              <a:t>Mission Basics Reviewed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722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7. </a:t>
            </a:r>
            <a:r>
              <a:rPr lang="en-US" sz="3600" b="1" dirty="0">
                <a:latin typeface="Arial Black" pitchFamily="34" charset="0"/>
              </a:rPr>
              <a:t>Who Will Go</a:t>
            </a:r>
            <a:r>
              <a:rPr lang="en-US" sz="3600" b="1" dirty="0" smtClean="0">
                <a:latin typeface="Arial Black" pitchFamily="34" charset="0"/>
              </a:rPr>
              <a:t>? Are you available? </a:t>
            </a:r>
            <a:endParaRPr lang="en-US" sz="3600" b="1" dirty="0">
              <a:latin typeface="Arial Black" pitchFamily="34" charset="0"/>
            </a:endParaRPr>
          </a:p>
          <a:p>
            <a:endParaRPr lang="en-US" sz="3600" b="1" dirty="0">
              <a:latin typeface="Arial Black" pitchFamily="34" charset="0"/>
            </a:endParaRPr>
          </a:p>
          <a:p>
            <a:endParaRPr lang="en-US" sz="3800" dirty="0">
              <a:latin typeface="Arial Black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1. The </a:t>
            </a:r>
            <a:r>
              <a:rPr lang="en-US" sz="3600" dirty="0" smtClean="0">
                <a:latin typeface="Arial Black" pitchFamily="34" charset="0"/>
              </a:rPr>
              <a:t>Early Church – Our Example</a:t>
            </a:r>
          </a:p>
          <a:p>
            <a:endParaRPr lang="en-US" sz="3800" b="1" dirty="0">
              <a:latin typeface="Arial Black" pitchFamily="34" charset="0"/>
            </a:endParaRPr>
          </a:p>
          <a:p>
            <a:endParaRPr lang="en-US" sz="3800" dirty="0">
              <a:latin typeface="Arial Black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371600"/>
            <a:ext cx="9144000" cy="1219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>
                <a:latin typeface="Arial Black" pitchFamily="34" charset="0"/>
              </a:rPr>
              <a:t>2</a:t>
            </a:r>
            <a:r>
              <a:rPr lang="en-US" sz="3800" b="1" dirty="0" smtClean="0">
                <a:latin typeface="Arial Black" pitchFamily="34" charset="0"/>
              </a:rPr>
              <a:t>. </a:t>
            </a:r>
            <a:r>
              <a:rPr lang="en-US" sz="3600" b="1" dirty="0">
                <a:latin typeface="Arial Black" pitchFamily="34" charset="0"/>
              </a:rPr>
              <a:t>Missionaries Are Dependent On </a:t>
            </a:r>
            <a:r>
              <a:rPr lang="en-US" sz="3600" b="1" dirty="0" smtClean="0">
                <a:latin typeface="Arial Black" pitchFamily="34" charset="0"/>
              </a:rPr>
              <a:t> </a:t>
            </a:r>
          </a:p>
          <a:p>
            <a:r>
              <a:rPr lang="en-US" sz="3600" b="1" dirty="0">
                <a:latin typeface="Arial Black" pitchFamily="34" charset="0"/>
              </a:rPr>
              <a:t> </a:t>
            </a:r>
            <a:r>
              <a:rPr lang="en-US" sz="3600" b="1" dirty="0" smtClean="0">
                <a:latin typeface="Arial Black" pitchFamily="34" charset="0"/>
              </a:rPr>
              <a:t>   Churches for Prayer and Support.</a:t>
            </a:r>
            <a:endParaRPr lang="en-US" sz="3600" b="1" dirty="0">
              <a:latin typeface="Arial Black" pitchFamily="34" charset="0"/>
            </a:endParaRPr>
          </a:p>
          <a:p>
            <a:endParaRPr lang="en-US" sz="3600" b="1" dirty="0" smtClean="0">
              <a:latin typeface="Arial Black" pitchFamily="34" charset="0"/>
            </a:endParaRPr>
          </a:p>
          <a:p>
            <a:endParaRPr lang="en-US" sz="3800" b="1" dirty="0">
              <a:latin typeface="Arial Black" pitchFamily="34" charset="0"/>
            </a:endParaRPr>
          </a:p>
          <a:p>
            <a:endParaRPr lang="en-US" sz="3800" b="1" dirty="0">
              <a:latin typeface="Arial Black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2514600"/>
            <a:ext cx="9144000" cy="12192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3. </a:t>
            </a:r>
            <a:r>
              <a:rPr lang="en-US" sz="3600" b="1" dirty="0">
                <a:latin typeface="Arial Black" pitchFamily="34" charset="0"/>
              </a:rPr>
              <a:t>Missionaries </a:t>
            </a:r>
            <a:r>
              <a:rPr lang="en-US" sz="3600" b="1" dirty="0" smtClean="0">
                <a:latin typeface="Arial Black" pitchFamily="34" charset="0"/>
              </a:rPr>
              <a:t>Work On </a:t>
            </a:r>
          </a:p>
          <a:p>
            <a:r>
              <a:rPr lang="en-US" sz="3600" b="1" dirty="0">
                <a:latin typeface="Arial Black" pitchFamily="34" charset="0"/>
              </a:rPr>
              <a:t> </a:t>
            </a:r>
            <a:r>
              <a:rPr lang="en-US" sz="3600" b="1" dirty="0" smtClean="0">
                <a:latin typeface="Arial Black" pitchFamily="34" charset="0"/>
              </a:rPr>
              <a:t>   Behalf </a:t>
            </a:r>
            <a:r>
              <a:rPr lang="en-US" sz="3600" b="1" dirty="0">
                <a:latin typeface="Arial Black" pitchFamily="34" charset="0"/>
              </a:rPr>
              <a:t>Of Their Supporters</a:t>
            </a:r>
          </a:p>
          <a:p>
            <a:endParaRPr lang="en-US" sz="3600" dirty="0" smtClean="0">
              <a:latin typeface="Arial Black" pitchFamily="34" charset="0"/>
            </a:endParaRPr>
          </a:p>
          <a:p>
            <a:endParaRPr lang="en-US" sz="3800" b="1" dirty="0">
              <a:latin typeface="Arial Black" pitchFamily="34" charset="0"/>
            </a:endParaRPr>
          </a:p>
          <a:p>
            <a:endParaRPr lang="en-US" sz="3800" dirty="0">
              <a:latin typeface="Arial Black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4343400"/>
            <a:ext cx="9144000" cy="1143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5. </a:t>
            </a:r>
            <a:r>
              <a:rPr lang="en-US" sz="3600" b="1" dirty="0">
                <a:latin typeface="Arial Black" pitchFamily="34" charset="0"/>
              </a:rPr>
              <a:t>Jesus Requested </a:t>
            </a:r>
            <a:r>
              <a:rPr lang="en-US" sz="3600" b="1" u="sng" dirty="0">
                <a:latin typeface="Arial Black" pitchFamily="34" charset="0"/>
              </a:rPr>
              <a:t>Prayer </a:t>
            </a:r>
            <a:endParaRPr lang="en-US" sz="3600" b="1" u="sng" dirty="0" smtClean="0">
              <a:latin typeface="Arial Black" pitchFamily="34" charset="0"/>
            </a:endParaRPr>
          </a:p>
          <a:p>
            <a:r>
              <a:rPr lang="en-US" sz="3600" b="1" dirty="0">
                <a:latin typeface="Arial Black" pitchFamily="34" charset="0"/>
              </a:rPr>
              <a:t> </a:t>
            </a:r>
            <a:r>
              <a:rPr lang="en-US" sz="3600" b="1" dirty="0" smtClean="0">
                <a:latin typeface="Arial Black" pitchFamily="34" charset="0"/>
              </a:rPr>
              <a:t>   For </a:t>
            </a:r>
            <a:r>
              <a:rPr lang="en-US" sz="3600" b="1" dirty="0">
                <a:latin typeface="Arial Black" pitchFamily="34" charset="0"/>
              </a:rPr>
              <a:t>The </a:t>
            </a:r>
            <a:r>
              <a:rPr lang="en-US" sz="3600" b="1" dirty="0" smtClean="0">
                <a:latin typeface="Arial Black" pitchFamily="34" charset="0"/>
              </a:rPr>
              <a:t>Laborers (Missionaries)</a:t>
            </a:r>
            <a:endParaRPr lang="en-US" sz="3600" b="1" dirty="0">
              <a:latin typeface="Arial Black" pitchFamily="34" charset="0"/>
            </a:endParaRPr>
          </a:p>
          <a:p>
            <a:endParaRPr lang="en-US" sz="3800" dirty="0">
              <a:latin typeface="Arial Black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657600"/>
            <a:ext cx="9144000" cy="609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4. </a:t>
            </a:r>
            <a:r>
              <a:rPr lang="en-US" sz="3600" b="1" dirty="0">
                <a:latin typeface="Arial Black" pitchFamily="34" charset="0"/>
              </a:rPr>
              <a:t>People Need To Hear The </a:t>
            </a:r>
            <a:r>
              <a:rPr lang="en-US" sz="3600" b="1" dirty="0" smtClean="0">
                <a:latin typeface="Arial Black" pitchFamily="34" charset="0"/>
              </a:rPr>
              <a:t>Gospel</a:t>
            </a:r>
            <a:endParaRPr lang="en-US" sz="3800" dirty="0">
              <a:latin typeface="Arial Black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5486400"/>
            <a:ext cx="9144000" cy="6096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>
                <a:latin typeface="Arial Black" pitchFamily="34" charset="0"/>
              </a:rPr>
              <a:t>6</a:t>
            </a:r>
            <a:r>
              <a:rPr lang="en-US" sz="3800" b="1" dirty="0" smtClean="0">
                <a:latin typeface="Arial Black" pitchFamily="34" charset="0"/>
              </a:rPr>
              <a:t>. </a:t>
            </a:r>
            <a:r>
              <a:rPr lang="en-US" sz="3600" b="1" dirty="0">
                <a:latin typeface="Arial Black" pitchFamily="34" charset="0"/>
              </a:rPr>
              <a:t>We Are Commanded To </a:t>
            </a:r>
            <a:r>
              <a:rPr lang="en-US" sz="3600" b="1" dirty="0" smtClean="0">
                <a:latin typeface="Arial Black" pitchFamily="34" charset="0"/>
              </a:rPr>
              <a:t>GO.</a:t>
            </a:r>
            <a:endParaRPr lang="en-US" sz="3600" b="1" dirty="0">
              <a:latin typeface="Arial Black" pitchFamily="34" charset="0"/>
            </a:endParaRPr>
          </a:p>
          <a:p>
            <a:endParaRPr lang="en-US" sz="3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en-US" sz="3600" dirty="0" smtClean="0">
              <a:latin typeface="Arial Black" pitchFamily="34" charset="0"/>
            </a:endParaRPr>
          </a:p>
          <a:p>
            <a:endParaRPr lang="en-US" sz="3800" b="1" dirty="0">
              <a:latin typeface="Arial Black" pitchFamily="34" charset="0"/>
            </a:endParaRPr>
          </a:p>
          <a:p>
            <a:endParaRPr lang="en-US" sz="3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1295399"/>
            <a:ext cx="8610600" cy="166295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God wants the world to know about Christ. He has chosen us as individuals and as churches to share that Gospel with others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5600"/>
            <a:ext cx="9144000" cy="3657600"/>
          </a:xfrm>
          <a:prstGeom prst="rect">
            <a:avLst/>
          </a:prstGeom>
          <a:solidFill>
            <a:schemeClr val="accent2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Romans 10:13-15  “For </a:t>
            </a:r>
            <a:r>
              <a:rPr lang="en-US" sz="3200" b="1" dirty="0">
                <a:solidFill>
                  <a:schemeClr val="bg1"/>
                </a:solidFill>
              </a:rPr>
              <a:t>whosoever shall call upon the name of the Lord shall be saved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  <a:r>
              <a:rPr lang="en-US" sz="3200" b="1" u="sng" dirty="0">
                <a:solidFill>
                  <a:schemeClr val="bg1"/>
                </a:solidFill>
              </a:rPr>
              <a:t>How</a:t>
            </a:r>
            <a:r>
              <a:rPr lang="en-US" sz="3200" b="1" dirty="0">
                <a:solidFill>
                  <a:schemeClr val="bg1"/>
                </a:solidFill>
              </a:rPr>
              <a:t> then shall they call on him in whom they have not believed? and </a:t>
            </a:r>
            <a:r>
              <a:rPr lang="en-US" sz="3200" b="1" u="sng" dirty="0">
                <a:solidFill>
                  <a:schemeClr val="bg1"/>
                </a:solidFill>
              </a:rPr>
              <a:t>how</a:t>
            </a:r>
            <a:r>
              <a:rPr lang="en-US" sz="3200" b="1" dirty="0">
                <a:solidFill>
                  <a:schemeClr val="bg1"/>
                </a:solidFill>
              </a:rPr>
              <a:t> shall they believe in him of whom they have not heard? and </a:t>
            </a:r>
            <a:r>
              <a:rPr lang="en-US" sz="3200" b="1" u="sng" dirty="0">
                <a:solidFill>
                  <a:schemeClr val="bg1"/>
                </a:solidFill>
              </a:rPr>
              <a:t>how</a:t>
            </a:r>
            <a:r>
              <a:rPr lang="en-US" sz="3200" b="1" dirty="0">
                <a:solidFill>
                  <a:schemeClr val="bg1"/>
                </a:solidFill>
              </a:rPr>
              <a:t> shall they hear without a preacher? </a:t>
            </a:r>
            <a:r>
              <a:rPr lang="en-US" sz="3200" b="1" dirty="0" smtClean="0">
                <a:solidFill>
                  <a:schemeClr val="bg1"/>
                </a:solidFill>
              </a:rPr>
              <a:t>And </a:t>
            </a:r>
            <a:r>
              <a:rPr lang="en-US" sz="3200" b="1" u="sng" dirty="0">
                <a:solidFill>
                  <a:schemeClr val="bg1"/>
                </a:solidFill>
              </a:rPr>
              <a:t>how</a:t>
            </a:r>
            <a:r>
              <a:rPr lang="en-US" sz="3200" b="1" dirty="0">
                <a:solidFill>
                  <a:schemeClr val="bg1"/>
                </a:solidFill>
              </a:rPr>
              <a:t> shall they preach, except they be sent</a:t>
            </a:r>
            <a:r>
              <a:rPr lang="en-US" sz="3200" b="1" dirty="0" smtClean="0">
                <a:solidFill>
                  <a:schemeClr val="bg1"/>
                </a:solidFill>
              </a:rPr>
              <a:t>?” 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8382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latin typeface="Arial Black" pitchFamily="34" charset="0"/>
              </a:rPr>
              <a:t>People </a:t>
            </a:r>
            <a:r>
              <a:rPr lang="en-US" sz="3600" b="1" dirty="0">
                <a:latin typeface="Arial Black" pitchFamily="34" charset="0"/>
              </a:rPr>
              <a:t>Need To Hear The </a:t>
            </a:r>
            <a:r>
              <a:rPr lang="en-US" sz="3600" b="1" dirty="0" smtClean="0">
                <a:latin typeface="Arial Black" pitchFamily="34" charset="0"/>
              </a:rPr>
              <a:t>Gospel</a:t>
            </a:r>
            <a:endParaRPr lang="en-US" sz="3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534400" cy="381000"/>
          </a:xfrm>
        </p:spPr>
        <p:txBody>
          <a:bodyPr/>
          <a:lstStyle/>
          <a:p>
            <a:pPr marL="514350" indent="-514350" algn="l">
              <a:lnSpc>
                <a:spcPct val="80000"/>
              </a:lnSpc>
              <a:buFontTx/>
              <a:buAutoNum type="arabicPeriod"/>
            </a:pPr>
            <a:r>
              <a:rPr lang="en-US" b="1" smtClean="0">
                <a:latin typeface="Arial Black" pitchFamily="34" charset="0"/>
              </a:rPr>
              <a:t>REACHING PEOPLE WITH THE </a:t>
            </a:r>
          </a:p>
          <a:p>
            <a:pPr marL="514350" indent="-514350" algn="l">
              <a:lnSpc>
                <a:spcPct val="80000"/>
              </a:lnSpc>
            </a:pPr>
            <a:r>
              <a:rPr lang="en-US" b="1" smtClean="0">
                <a:latin typeface="Arial Black" pitchFamily="34" charset="0"/>
              </a:rPr>
              <a:t>    GOOD NEWS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908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Arial Black" pitchFamily="34" charset="0"/>
              </a:rPr>
              <a:t> 3. ESTABLISHING NEW BIBLE  </a:t>
            </a:r>
          </a:p>
          <a:p>
            <a:r>
              <a:rPr lang="en-US" sz="3200" b="1">
                <a:latin typeface="Arial Black" pitchFamily="34" charset="0"/>
              </a:rPr>
              <a:t>     INSTITUTES IN EVERY CHURCH</a:t>
            </a:r>
            <a:endParaRPr lang="en-US" sz="3200">
              <a:latin typeface="Arial Black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381000" y="228600"/>
            <a:ext cx="8382000" cy="381000"/>
          </a:xfrm>
          <a:prstGeom prst="rect">
            <a:avLst/>
          </a:prstGeom>
          <a:solidFill>
            <a:srgbClr val="F9FDA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>
                <a:latin typeface="Arial Black" pitchFamily="34" charset="0"/>
              </a:rPr>
              <a:t>OUR MISSION IS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19050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kern="0" dirty="0">
                <a:latin typeface="Arial Black" pitchFamily="34" charset="0"/>
                <a:cs typeface="+mn-cs"/>
              </a:rPr>
              <a:t>2. PLANTING NEW CHURCHES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5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81000" y="228600"/>
            <a:ext cx="8382000" cy="381000"/>
          </a:xfrm>
          <a:prstGeom prst="rect">
            <a:avLst/>
          </a:prstGeom>
          <a:solidFill>
            <a:srgbClr val="F9FDA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latin typeface="Arial Black" pitchFamily="34" charset="0"/>
              </a:rPr>
              <a:t>WHERE DO WE DO </a:t>
            </a:r>
            <a:r>
              <a:rPr lang="en-US" sz="3200" b="1" dirty="0" smtClean="0">
                <a:latin typeface="Arial Black" pitchFamily="34" charset="0"/>
              </a:rPr>
              <a:t>THIS? 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838200"/>
            <a:ext cx="8534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Act 1:8  </a:t>
            </a:r>
            <a:r>
              <a:rPr lang="en-US" sz="3200" dirty="0">
                <a:latin typeface="Arial Black" pitchFamily="34" charset="0"/>
              </a:rPr>
              <a:t>“But ye shall receive power, after that the Holy Ghost is come upon you: and ye shall be witnesses unto me both in </a:t>
            </a:r>
            <a:r>
              <a:rPr lang="en-US" sz="3200" u="sng" dirty="0">
                <a:latin typeface="Arial Black" pitchFamily="34" charset="0"/>
              </a:rPr>
              <a:t>Jerusalem</a:t>
            </a:r>
            <a:r>
              <a:rPr lang="en-US" sz="3200" dirty="0">
                <a:latin typeface="Arial Black" pitchFamily="34" charset="0"/>
              </a:rPr>
              <a:t>, and </a:t>
            </a:r>
            <a:r>
              <a:rPr lang="en-US" sz="3200" u="sng" dirty="0">
                <a:latin typeface="Arial Black" pitchFamily="34" charset="0"/>
              </a:rPr>
              <a:t>in all Judaea</a:t>
            </a:r>
            <a:r>
              <a:rPr lang="en-US" sz="3200" dirty="0">
                <a:latin typeface="Arial Black" pitchFamily="34" charset="0"/>
              </a:rPr>
              <a:t>, and in </a:t>
            </a:r>
            <a:r>
              <a:rPr lang="en-US" sz="3200" u="sng" dirty="0">
                <a:latin typeface="Arial Black" pitchFamily="34" charset="0"/>
              </a:rPr>
              <a:t>Samaria</a:t>
            </a:r>
            <a:r>
              <a:rPr lang="en-US" sz="3200" dirty="0">
                <a:latin typeface="Arial Black" pitchFamily="34" charset="0"/>
              </a:rPr>
              <a:t>, and </a:t>
            </a:r>
            <a:r>
              <a:rPr lang="en-US" sz="3200" u="sng" dirty="0">
                <a:latin typeface="Arial Black" pitchFamily="34" charset="0"/>
              </a:rPr>
              <a:t>unto the uttermost part of the earth</a:t>
            </a:r>
            <a:r>
              <a:rPr lang="en-US" sz="3200" dirty="0">
                <a:latin typeface="Arial Black" pitchFamily="34" charset="0"/>
              </a:rPr>
              <a:t>.” </a:t>
            </a:r>
          </a:p>
        </p:txBody>
      </p:sp>
      <p:pic>
        <p:nvPicPr>
          <p:cNvPr id="41986" name="Picture 2" descr="C:\Users\Windows 10\Desktop\1-31-21\keep\index.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962400"/>
            <a:ext cx="5029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C:\Users\Windows 10\Desktop\1-31-21\keep\globe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886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solidFill>
            <a:srgbClr val="F9FDA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latin typeface="Arial Black" pitchFamily="34" charset="0"/>
              </a:rPr>
              <a:t>VISIT WWW.BAMA4U.ORG</a:t>
            </a:r>
            <a:endParaRPr lang="en-US" sz="3200" b="1" dirty="0">
              <a:latin typeface="Arial Black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71800" y="3124200"/>
            <a:ext cx="1905000" cy="1676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0" y="76200"/>
            <a:ext cx="9144000" cy="381000"/>
          </a:xfrm>
          <a:prstGeom prst="rect">
            <a:avLst/>
          </a:prstGeom>
          <a:solidFill>
            <a:srgbClr val="F9FDA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latin typeface="Arial Black" pitchFamily="34" charset="0"/>
              </a:rPr>
              <a:t>VISIT WWW.BAMA4U.ORG</a:t>
            </a:r>
            <a:endParaRPr lang="en-US" sz="3200" b="1" dirty="0">
              <a:latin typeface="Arial Black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67200" y="3886200"/>
            <a:ext cx="1905000" cy="1676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029200" y="3581400"/>
            <a:ext cx="1905000" cy="1676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52400" y="5410200"/>
            <a:ext cx="8382000" cy="99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8800" b="1" dirty="0" smtClean="0">
                <a:latin typeface="Arial Black" pitchFamily="34" charset="0"/>
              </a:rPr>
              <a:t>LET’S PRAY</a:t>
            </a:r>
            <a:endParaRPr lang="en-US" sz="8800" b="1" dirty="0">
              <a:latin typeface="Arial Black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2590800"/>
            <a:ext cx="8610600" cy="1066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EVERY HEART WITHOUT CHRIST IS A MISSION FIELD.</a:t>
            </a:r>
            <a:r>
              <a:rPr lang="en-US" sz="3200" dirty="0">
                <a:latin typeface="Arial Black" pitchFamily="34" charset="0"/>
              </a:rPr>
              <a:t/>
            </a:r>
            <a:br>
              <a:rPr lang="en-US" sz="3200" dirty="0">
                <a:latin typeface="Arial Black" pitchFamily="34" charset="0"/>
              </a:rPr>
            </a:br>
            <a:endParaRPr lang="en-US" sz="3200" dirty="0">
              <a:latin typeface="Arial Black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304800"/>
            <a:ext cx="8610600" cy="1066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Are you 100% sure that you will go to Heaven when you die?</a:t>
            </a:r>
            <a:r>
              <a:rPr lang="en-US" sz="3200" dirty="0">
                <a:latin typeface="Arial Black" pitchFamily="34" charset="0"/>
              </a:rPr>
              <a:t/>
            </a:r>
            <a:br>
              <a:rPr lang="en-US" sz="3200" dirty="0">
                <a:latin typeface="Arial Black" pitchFamily="34" charset="0"/>
              </a:rPr>
            </a:br>
            <a:endParaRPr lang="en-US" sz="3200" dirty="0">
              <a:latin typeface="Arial Black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447800"/>
            <a:ext cx="8610600" cy="1066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If your answer is no, then you are a mission field.</a:t>
            </a:r>
            <a:r>
              <a:rPr lang="en-US" sz="3200" dirty="0">
                <a:latin typeface="Arial Black" pitchFamily="34" charset="0"/>
              </a:rPr>
              <a:t/>
            </a:r>
            <a:br>
              <a:rPr lang="en-US" sz="3200" dirty="0">
                <a:latin typeface="Arial Black" pitchFamily="34" charset="0"/>
              </a:rPr>
            </a:br>
            <a:endParaRPr lang="en-US" sz="3200" dirty="0"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3810000"/>
            <a:ext cx="8610600" cy="1295400"/>
          </a:xfrm>
          <a:prstGeom prst="rect">
            <a:avLst/>
          </a:prstGeom>
          <a:solidFill>
            <a:srgbClr val="0070C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Please listen to Pastor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Ramil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carefully as he comes.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 pitchFamily="34" charset="0"/>
              </a:rPr>
              <a:t>Missions </a:t>
            </a:r>
            <a:r>
              <a:rPr lang="en-US" sz="4800" dirty="0" smtClean="0">
                <a:solidFill>
                  <a:schemeClr val="bg1"/>
                </a:solidFill>
                <a:latin typeface="Arial Black" pitchFamily="34" charset="0"/>
              </a:rPr>
              <a:t>Booster Sunday</a:t>
            </a: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solidFill>
            <a:srgbClr val="F9FDA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 dirty="0" smtClean="0">
                <a:latin typeface="Arial Black" pitchFamily="34" charset="0"/>
              </a:rPr>
              <a:t>That means:</a:t>
            </a:r>
            <a:endParaRPr lang="en-US" sz="6000" b="1" dirty="0">
              <a:latin typeface="Arial Black" pitchFamily="34" charset="0"/>
            </a:endParaRPr>
          </a:p>
          <a:p>
            <a:endParaRPr lang="en-US" sz="6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828800"/>
            <a:ext cx="9144000" cy="762000"/>
          </a:xfrm>
          <a:prstGeom prst="rect">
            <a:avLst/>
          </a:prstGeom>
          <a:solidFill>
            <a:srgbClr val="F9FDA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800" b="1" dirty="0" smtClean="0">
                <a:latin typeface="Arial Black" pitchFamily="34" charset="0"/>
              </a:rPr>
              <a:t>Maybe our interest has run down.</a:t>
            </a:r>
            <a:endParaRPr lang="en-US" sz="3800" b="1" dirty="0">
              <a:latin typeface="Arial Black" pitchFamily="34" charset="0"/>
            </a:endParaRPr>
          </a:p>
          <a:p>
            <a:endParaRPr lang="en-US" sz="3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590800"/>
            <a:ext cx="9144000" cy="762000"/>
          </a:xfrm>
          <a:prstGeom prst="rect">
            <a:avLst/>
          </a:prstGeom>
          <a:solidFill>
            <a:srgbClr val="F9FDA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800" b="1" dirty="0" smtClean="0">
                <a:latin typeface="Arial Black" pitchFamily="34" charset="0"/>
              </a:rPr>
              <a:t>We need to recharge our interest.</a:t>
            </a:r>
            <a:endParaRPr lang="en-US" sz="3800" b="1" dirty="0">
              <a:latin typeface="Arial Black" pitchFamily="34" charset="0"/>
            </a:endParaRPr>
          </a:p>
          <a:p>
            <a:endParaRPr lang="en-US" sz="3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352800"/>
            <a:ext cx="9144000" cy="762000"/>
          </a:xfrm>
          <a:prstGeom prst="rect">
            <a:avLst/>
          </a:prstGeom>
          <a:solidFill>
            <a:srgbClr val="F9FDA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800" b="1" dirty="0" smtClean="0">
                <a:latin typeface="Arial Black" pitchFamily="34" charset="0"/>
              </a:rPr>
              <a:t>We need to renew our vision.</a:t>
            </a:r>
            <a:endParaRPr lang="en-US" sz="3800" b="1" dirty="0">
              <a:latin typeface="Arial Black" pitchFamily="34" charset="0"/>
            </a:endParaRPr>
          </a:p>
          <a:p>
            <a:endParaRPr lang="en-US" sz="3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114800"/>
            <a:ext cx="9144000" cy="1219200"/>
          </a:xfrm>
          <a:prstGeom prst="rect">
            <a:avLst/>
          </a:prstGeom>
          <a:solidFill>
            <a:srgbClr val="F9FDA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800" b="1" dirty="0" smtClean="0">
                <a:latin typeface="Arial Black" pitchFamily="34" charset="0"/>
              </a:rPr>
              <a:t>We need to focus on</a:t>
            </a:r>
          </a:p>
          <a:p>
            <a:pPr algn="ctr"/>
            <a:r>
              <a:rPr lang="en-US" sz="3800" b="1" dirty="0" smtClean="0">
                <a:latin typeface="Arial Black" pitchFamily="34" charset="0"/>
              </a:rPr>
              <a:t>what is most important in life.</a:t>
            </a:r>
            <a:endParaRPr lang="en-US" sz="3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334000"/>
            <a:ext cx="9144000" cy="685800"/>
          </a:xfrm>
          <a:prstGeom prst="rect">
            <a:avLst/>
          </a:prstGeom>
          <a:solidFill>
            <a:srgbClr val="F9FDA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800" b="1" dirty="0" smtClean="0">
                <a:latin typeface="Arial Black" pitchFamily="34" charset="0"/>
              </a:rPr>
              <a:t>We need to get a new jump start.</a:t>
            </a:r>
            <a:endParaRPr lang="en-US" sz="3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019800"/>
            <a:ext cx="9144000" cy="685800"/>
          </a:xfrm>
          <a:prstGeom prst="rect">
            <a:avLst/>
          </a:prstGeom>
          <a:solidFill>
            <a:srgbClr val="F9FDA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800" b="1" dirty="0" smtClean="0">
                <a:latin typeface="Arial Black" pitchFamily="34" charset="0"/>
              </a:rPr>
              <a:t>Other things have distracted us.</a:t>
            </a:r>
            <a:endParaRPr lang="en-US" sz="3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962400"/>
            <a:ext cx="9144000" cy="14478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Prov. 29:18  “Where </a:t>
            </a:r>
            <a:r>
              <a:rPr lang="en-US" sz="4000" b="1" i="1" dirty="0">
                <a:solidFill>
                  <a:schemeClr val="bg1"/>
                </a:solidFill>
              </a:rPr>
              <a:t>there is no vision, the people </a:t>
            </a:r>
            <a:r>
              <a:rPr lang="en-US" sz="4000" b="1" i="1" dirty="0" smtClean="0">
                <a:solidFill>
                  <a:schemeClr val="bg1"/>
                </a:solidFill>
              </a:rPr>
              <a:t>perish…”</a:t>
            </a:r>
            <a:endParaRPr lang="en-US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 Black" pitchFamily="34" charset="0"/>
              </a:rPr>
              <a:t>Missions Booster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1828800"/>
          </a:xfrm>
          <a:prstGeom prst="rect">
            <a:avLst/>
          </a:prstGeom>
          <a:solidFill>
            <a:srgbClr val="F9FDA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 dirty="0" smtClean="0">
                <a:latin typeface="Arial Black" pitchFamily="34" charset="0"/>
              </a:rPr>
              <a:t>Let’s get back</a:t>
            </a:r>
          </a:p>
          <a:p>
            <a:pPr algn="ctr"/>
            <a:r>
              <a:rPr lang="en-US" sz="6000" b="1" dirty="0" smtClean="0">
                <a:latin typeface="Arial Black" pitchFamily="34" charset="0"/>
              </a:rPr>
              <a:t>to the basics.</a:t>
            </a:r>
            <a:endParaRPr lang="en-US" sz="6000" b="1" dirty="0">
              <a:latin typeface="Arial Black" pitchFamily="34" charset="0"/>
            </a:endParaRPr>
          </a:p>
          <a:p>
            <a:endParaRPr lang="en-US" sz="6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2743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>Let’s get back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>to the ABCs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 Black" pitchFamily="34" charset="0"/>
              </a:rPr>
              <a:t>of Missions.</a:t>
            </a:r>
            <a:endParaRPr lang="en-US" sz="6000" b="1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1. The </a:t>
            </a:r>
            <a:r>
              <a:rPr lang="en-US" sz="3600" dirty="0" smtClean="0">
                <a:latin typeface="Arial Black" pitchFamily="34" charset="0"/>
              </a:rPr>
              <a:t>Early Church </a:t>
            </a:r>
            <a:r>
              <a:rPr lang="en-US" sz="3200" dirty="0" smtClean="0">
                <a:latin typeface="Arial Black" pitchFamily="34" charset="0"/>
              </a:rPr>
              <a:t>is</a:t>
            </a:r>
            <a:r>
              <a:rPr lang="en-US" sz="3600" dirty="0" smtClean="0">
                <a:latin typeface="Arial Black" pitchFamily="34" charset="0"/>
              </a:rPr>
              <a:t> Our Example</a:t>
            </a:r>
          </a:p>
          <a:p>
            <a:endParaRPr lang="en-US" sz="3800" b="1" dirty="0">
              <a:latin typeface="Arial Black" pitchFamily="34" charset="0"/>
            </a:endParaRPr>
          </a:p>
          <a:p>
            <a:endParaRPr lang="en-US" sz="3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1447800"/>
            <a:ext cx="8610600" cy="2590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/>
              <a:t>When </a:t>
            </a:r>
            <a:r>
              <a:rPr lang="en-US" sz="3200" b="1" dirty="0"/>
              <a:t>Christ was ascending into Heaven after His resurrection from the grave, He told the crowd standing around that they should </a:t>
            </a:r>
            <a:r>
              <a:rPr lang="en-US" sz="3200" b="1" dirty="0" smtClean="0"/>
              <a:t>tarry, or wait </a:t>
            </a:r>
            <a:r>
              <a:rPr lang="en-US" sz="3200" b="1" dirty="0"/>
              <a:t>in Jerusalem until the Holy Spirit came to indwell </a:t>
            </a:r>
            <a:r>
              <a:rPr lang="en-US" sz="3200" b="1" dirty="0" smtClean="0"/>
              <a:t>them.</a:t>
            </a:r>
            <a:endParaRPr lang="en-US" sz="32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3962400"/>
            <a:ext cx="8610600" cy="2590800"/>
          </a:xfrm>
          <a:prstGeom prst="rect">
            <a:avLst/>
          </a:prstGeom>
          <a:solidFill>
            <a:srgbClr val="00206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Act 1:8  </a:t>
            </a:r>
            <a:r>
              <a:rPr lang="en-US" sz="3200" dirty="0" smtClean="0">
                <a:solidFill>
                  <a:schemeClr val="bg1"/>
                </a:solidFill>
              </a:rPr>
              <a:t>“But </a:t>
            </a:r>
            <a:r>
              <a:rPr lang="en-US" sz="3200" dirty="0">
                <a:solidFill>
                  <a:schemeClr val="bg1"/>
                </a:solidFill>
              </a:rPr>
              <a:t>ye shall receive power, after that the Holy Ghost is come upon you: and ye shall be witnesses unto me both in </a:t>
            </a:r>
            <a:r>
              <a:rPr lang="en-US" sz="3200" u="sng" dirty="0">
                <a:solidFill>
                  <a:schemeClr val="bg1"/>
                </a:solidFill>
              </a:rPr>
              <a:t>Jerusalem</a:t>
            </a:r>
            <a:r>
              <a:rPr lang="en-US" sz="3200" dirty="0">
                <a:solidFill>
                  <a:schemeClr val="bg1"/>
                </a:solidFill>
              </a:rPr>
              <a:t>, and in all </a:t>
            </a:r>
            <a:r>
              <a:rPr lang="en-US" sz="3200" u="sng" dirty="0">
                <a:solidFill>
                  <a:schemeClr val="bg1"/>
                </a:solidFill>
              </a:rPr>
              <a:t>Judaea</a:t>
            </a:r>
            <a:r>
              <a:rPr lang="en-US" sz="3200" dirty="0">
                <a:solidFill>
                  <a:schemeClr val="bg1"/>
                </a:solidFill>
              </a:rPr>
              <a:t>, and in </a:t>
            </a:r>
            <a:r>
              <a:rPr lang="en-US" sz="3200" u="sng" dirty="0">
                <a:solidFill>
                  <a:schemeClr val="bg1"/>
                </a:solidFill>
              </a:rPr>
              <a:t>Samaria</a:t>
            </a:r>
            <a:r>
              <a:rPr lang="en-US" sz="3200" dirty="0">
                <a:solidFill>
                  <a:schemeClr val="bg1"/>
                </a:solidFill>
              </a:rPr>
              <a:t>, and unto </a:t>
            </a:r>
            <a:r>
              <a:rPr lang="en-US" sz="3200" u="sng" dirty="0">
                <a:solidFill>
                  <a:schemeClr val="bg1"/>
                </a:solidFill>
              </a:rPr>
              <a:t>the uttermost part of the earth</a:t>
            </a:r>
            <a:r>
              <a:rPr lang="en-US" sz="3200" dirty="0" smtClean="0">
                <a:solidFill>
                  <a:schemeClr val="bg1"/>
                </a:solidFill>
              </a:rPr>
              <a:t>.”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Windows 10\Desktop\1-31-21\keep\index.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609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1. The </a:t>
            </a:r>
            <a:r>
              <a:rPr lang="en-US" sz="3600" dirty="0" smtClean="0">
                <a:latin typeface="Arial Black" pitchFamily="34" charset="0"/>
              </a:rPr>
              <a:t>Early Church – Our Example</a:t>
            </a:r>
          </a:p>
          <a:p>
            <a:endParaRPr lang="en-US" sz="3800" b="1" dirty="0">
              <a:latin typeface="Arial Black" pitchFamily="34" charset="0"/>
            </a:endParaRPr>
          </a:p>
          <a:p>
            <a:endParaRPr lang="en-US" sz="3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1371600"/>
            <a:ext cx="8610600" cy="2895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/>
              <a:t>After </a:t>
            </a:r>
            <a:r>
              <a:rPr lang="en-US" sz="3200" b="1" dirty="0"/>
              <a:t>they had received the filling of the Holy Spirit (whom Jesus had promised would be a comforter to them in John 14), they were to spread out in the area and around the world carrying the Gospel to those who had not heard.</a:t>
            </a:r>
          </a:p>
          <a:p>
            <a:endParaRPr lang="en-US" sz="32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343400"/>
            <a:ext cx="8610600" cy="2133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/>
              <a:t>It </a:t>
            </a:r>
            <a:r>
              <a:rPr lang="en-US" sz="3200" b="1" dirty="0"/>
              <a:t>was </a:t>
            </a:r>
            <a:r>
              <a:rPr lang="en-US" sz="3200" b="1" dirty="0">
                <a:latin typeface="Arial Black" pitchFamily="34" charset="0"/>
              </a:rPr>
              <a:t>a direct command from Jesus </a:t>
            </a:r>
            <a:r>
              <a:rPr lang="en-US" sz="3200" b="1" dirty="0"/>
              <a:t>for the early church to carry the good news to other places. New churches were established in the region and beyond by these early believers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12192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>
                <a:latin typeface="Arial Black" pitchFamily="34" charset="0"/>
              </a:rPr>
              <a:t>2</a:t>
            </a:r>
            <a:r>
              <a:rPr lang="en-US" sz="3800" b="1" dirty="0" smtClean="0">
                <a:latin typeface="Arial Black" pitchFamily="34" charset="0"/>
              </a:rPr>
              <a:t>. </a:t>
            </a:r>
            <a:r>
              <a:rPr lang="en-US" sz="3600" b="1" dirty="0">
                <a:latin typeface="Arial Black" pitchFamily="34" charset="0"/>
              </a:rPr>
              <a:t>Missionaries </a:t>
            </a:r>
            <a:endParaRPr lang="en-US" sz="3600" b="1" dirty="0" smtClean="0">
              <a:latin typeface="Arial Black" pitchFamily="34" charset="0"/>
            </a:endParaRPr>
          </a:p>
          <a:p>
            <a:r>
              <a:rPr lang="en-US" sz="3600" b="1" dirty="0">
                <a:latin typeface="Arial Black" pitchFamily="34" charset="0"/>
              </a:rPr>
              <a:t> </a:t>
            </a:r>
            <a:r>
              <a:rPr lang="en-US" sz="3600" b="1" dirty="0" smtClean="0">
                <a:latin typeface="Arial Black" pitchFamily="34" charset="0"/>
              </a:rPr>
              <a:t>   Are Dependent </a:t>
            </a:r>
            <a:r>
              <a:rPr lang="en-US" sz="3600" b="1" dirty="0">
                <a:latin typeface="Arial Black" pitchFamily="34" charset="0"/>
              </a:rPr>
              <a:t>On </a:t>
            </a:r>
            <a:r>
              <a:rPr lang="en-US" sz="3600" b="1" dirty="0" smtClean="0">
                <a:latin typeface="Arial Black" pitchFamily="34" charset="0"/>
              </a:rPr>
              <a:t>Churches.</a:t>
            </a:r>
            <a:endParaRPr lang="en-US" sz="3600" b="1" dirty="0">
              <a:latin typeface="Arial Black" pitchFamily="34" charset="0"/>
            </a:endParaRPr>
          </a:p>
          <a:p>
            <a:endParaRPr lang="en-US" sz="3600" dirty="0" smtClean="0">
              <a:latin typeface="Arial Black" pitchFamily="34" charset="0"/>
            </a:endParaRPr>
          </a:p>
          <a:p>
            <a:endParaRPr lang="en-US" sz="3800" b="1" dirty="0">
              <a:latin typeface="Arial Black" pitchFamily="34" charset="0"/>
            </a:endParaRPr>
          </a:p>
          <a:p>
            <a:endParaRPr lang="en-US" sz="3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4800" y="2057400"/>
            <a:ext cx="8610600" cy="1524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We often think of the </a:t>
            </a:r>
            <a:r>
              <a:rPr lang="en-US" sz="3200" b="1" dirty="0">
                <a:latin typeface="Arial Black" pitchFamily="34" charset="0"/>
              </a:rPr>
              <a:t>financial dependence </a:t>
            </a:r>
            <a:r>
              <a:rPr lang="en-US" sz="3200" dirty="0"/>
              <a:t>a missionary has on a church, but there is much more to it than that.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3581400"/>
            <a:ext cx="8610600" cy="1524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Paul </a:t>
            </a:r>
            <a:r>
              <a:rPr lang="en-US" sz="3200" dirty="0"/>
              <a:t>often talked about the church </a:t>
            </a:r>
            <a:r>
              <a:rPr lang="en-US" sz="3200" dirty="0">
                <a:latin typeface="Arial Black" pitchFamily="34" charset="0"/>
              </a:rPr>
              <a:t>praying</a:t>
            </a:r>
            <a:r>
              <a:rPr lang="en-US" sz="3200" dirty="0"/>
              <a:t> for missionaries so that the missionary could accomplish his work.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12192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>
                <a:latin typeface="Arial Black" pitchFamily="34" charset="0"/>
              </a:rPr>
              <a:t>2</a:t>
            </a:r>
            <a:r>
              <a:rPr lang="en-US" sz="3800" b="1" dirty="0" smtClean="0">
                <a:latin typeface="Arial Black" pitchFamily="34" charset="0"/>
              </a:rPr>
              <a:t>. </a:t>
            </a:r>
            <a:r>
              <a:rPr lang="en-US" sz="3600" b="1" dirty="0">
                <a:latin typeface="Arial Black" pitchFamily="34" charset="0"/>
              </a:rPr>
              <a:t>Missionaries </a:t>
            </a:r>
            <a:endParaRPr lang="en-US" sz="3600" b="1" dirty="0" smtClean="0">
              <a:latin typeface="Arial Black" pitchFamily="34" charset="0"/>
            </a:endParaRPr>
          </a:p>
          <a:p>
            <a:r>
              <a:rPr lang="en-US" sz="3600" b="1" dirty="0">
                <a:latin typeface="Arial Black" pitchFamily="34" charset="0"/>
              </a:rPr>
              <a:t> </a:t>
            </a:r>
            <a:r>
              <a:rPr lang="en-US" sz="3600" b="1" dirty="0" smtClean="0">
                <a:latin typeface="Arial Black" pitchFamily="34" charset="0"/>
              </a:rPr>
              <a:t>    Are </a:t>
            </a:r>
            <a:r>
              <a:rPr lang="en-US" sz="3600" b="1" dirty="0">
                <a:latin typeface="Arial Black" pitchFamily="34" charset="0"/>
              </a:rPr>
              <a:t>Dependent On </a:t>
            </a:r>
            <a:r>
              <a:rPr lang="en-US" sz="3600" b="1" dirty="0" smtClean="0">
                <a:latin typeface="Arial Black" pitchFamily="34" charset="0"/>
              </a:rPr>
              <a:t>Churches</a:t>
            </a:r>
            <a:r>
              <a:rPr lang="en-US" sz="3600" b="1" dirty="0" smtClean="0"/>
              <a:t>.</a:t>
            </a:r>
            <a:endParaRPr lang="en-US" sz="3600" b="1" dirty="0"/>
          </a:p>
          <a:p>
            <a:endParaRPr lang="en-US" sz="3600" dirty="0" smtClean="0">
              <a:latin typeface="Arial Black" pitchFamily="34" charset="0"/>
            </a:endParaRPr>
          </a:p>
          <a:p>
            <a:endParaRPr lang="en-US" sz="3800" b="1" dirty="0">
              <a:latin typeface="Arial Black" pitchFamily="34" charset="0"/>
            </a:endParaRPr>
          </a:p>
          <a:p>
            <a:endParaRPr lang="en-US" sz="3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1905000"/>
            <a:ext cx="8610600" cy="19812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In </a:t>
            </a:r>
            <a:r>
              <a:rPr lang="en-US" sz="3200" dirty="0"/>
              <a:t>2 Thessalonians 3 Paul says that the church should </a:t>
            </a:r>
            <a:r>
              <a:rPr lang="en-US" sz="3200" dirty="0">
                <a:latin typeface="Arial Black" pitchFamily="34" charset="0"/>
              </a:rPr>
              <a:t>pray</a:t>
            </a:r>
            <a:r>
              <a:rPr lang="en-US" sz="3200" dirty="0"/>
              <a:t> for the missionaries so that God’s Word would be effective and glorified in the lives of the believers.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3886200"/>
            <a:ext cx="8610600" cy="1447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He </a:t>
            </a:r>
            <a:r>
              <a:rPr lang="en-US" sz="3200" dirty="0"/>
              <a:t>also said that the missionaries </a:t>
            </a:r>
            <a:r>
              <a:rPr lang="en-US" sz="3200" dirty="0">
                <a:latin typeface="Arial Black" pitchFamily="34" charset="0"/>
              </a:rPr>
              <a:t>needed protection</a:t>
            </a:r>
            <a:r>
              <a:rPr lang="en-US" sz="3200" dirty="0"/>
              <a:t> from the world and from wicked men.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4800" y="5334000"/>
            <a:ext cx="8610600" cy="1524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Paul </a:t>
            </a:r>
            <a:r>
              <a:rPr lang="en-US" sz="3200" dirty="0"/>
              <a:t>implied that without the </a:t>
            </a:r>
            <a:r>
              <a:rPr lang="en-US" sz="3200" dirty="0">
                <a:latin typeface="Arial Black" pitchFamily="34" charset="0"/>
              </a:rPr>
              <a:t>prayers</a:t>
            </a:r>
            <a:r>
              <a:rPr lang="en-US" sz="3200" dirty="0"/>
              <a:t> of the churches he and his missionary team could not do the work God called them to do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0"/>
            <a:ext cx="8763000" cy="838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Mission Basics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12192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800" b="1" dirty="0" smtClean="0">
                <a:latin typeface="Arial Black" pitchFamily="34" charset="0"/>
              </a:rPr>
              <a:t>3. </a:t>
            </a:r>
            <a:r>
              <a:rPr lang="en-US" sz="3600" b="1" dirty="0"/>
              <a:t>Missionaries Work </a:t>
            </a:r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    On </a:t>
            </a:r>
            <a:r>
              <a:rPr lang="en-US" sz="3600" b="1" dirty="0"/>
              <a:t>Behalf Of Their Supporters</a:t>
            </a:r>
          </a:p>
          <a:p>
            <a:endParaRPr lang="en-US" sz="3600" dirty="0" smtClean="0">
              <a:latin typeface="Arial Black" pitchFamily="34" charset="0"/>
            </a:endParaRPr>
          </a:p>
          <a:p>
            <a:endParaRPr lang="en-US" sz="3800" b="1" dirty="0">
              <a:latin typeface="Arial Black" pitchFamily="34" charset="0"/>
            </a:endParaRPr>
          </a:p>
          <a:p>
            <a:endParaRPr lang="en-US" sz="3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1981200"/>
            <a:ext cx="8610600" cy="1676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In the book of </a:t>
            </a:r>
            <a:r>
              <a:rPr lang="en-US" sz="3200" dirty="0" smtClean="0"/>
              <a:t>Philippians, </a:t>
            </a:r>
            <a:r>
              <a:rPr lang="en-US" sz="3200" dirty="0"/>
              <a:t>the great missionary Paul wrote to the church in that city to thank them for their support for his ministry.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3581400"/>
            <a:ext cx="8610600" cy="2057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dirty="0"/>
              <a:t>In chapter four of the </a:t>
            </a:r>
            <a:r>
              <a:rPr lang="en-US" sz="3200" dirty="0" smtClean="0"/>
              <a:t>book, </a:t>
            </a:r>
            <a:r>
              <a:rPr lang="en-US" sz="3200" dirty="0"/>
              <a:t>Paul told the church that he knew that it was God who took care of him. Yet, God used the people in Philippi to be the agents of that provision.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23682</TotalTime>
  <Words>1715</Words>
  <Application>Microsoft Office PowerPoint</Application>
  <PresentationFormat>On-screen Show (4:3)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 Brown</dc:creator>
  <cp:lastModifiedBy>Windows 10</cp:lastModifiedBy>
  <cp:revision>875</cp:revision>
  <dcterms:created xsi:type="dcterms:W3CDTF">2013-09-07T21:48:04Z</dcterms:created>
  <dcterms:modified xsi:type="dcterms:W3CDTF">2021-12-03T04:51:41Z</dcterms:modified>
</cp:coreProperties>
</file>