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94" r:id="rId2"/>
    <p:sldId id="384" r:id="rId3"/>
    <p:sldId id="385" r:id="rId4"/>
    <p:sldId id="386" r:id="rId5"/>
    <p:sldId id="387" r:id="rId6"/>
    <p:sldId id="388" r:id="rId7"/>
    <p:sldId id="389" r:id="rId8"/>
    <p:sldId id="392" r:id="rId9"/>
    <p:sldId id="393" r:id="rId10"/>
    <p:sldId id="346" r:id="rId11"/>
    <p:sldId id="373" r:id="rId12"/>
    <p:sldId id="381" r:id="rId13"/>
    <p:sldId id="374" r:id="rId14"/>
    <p:sldId id="375" r:id="rId15"/>
    <p:sldId id="376" r:id="rId16"/>
    <p:sldId id="377" r:id="rId17"/>
    <p:sldId id="378" r:id="rId18"/>
    <p:sldId id="380" r:id="rId19"/>
    <p:sldId id="288" r:id="rId20"/>
    <p:sldId id="371" r:id="rId21"/>
    <p:sldId id="270" r:id="rId22"/>
    <p:sldId id="396" r:id="rId23"/>
    <p:sldId id="359" r:id="rId24"/>
    <p:sldId id="360" r:id="rId25"/>
    <p:sldId id="361" r:id="rId26"/>
    <p:sldId id="362" r:id="rId27"/>
    <p:sldId id="363" r:id="rId28"/>
    <p:sldId id="370" r:id="rId29"/>
    <p:sldId id="364" r:id="rId30"/>
    <p:sldId id="365" r:id="rId31"/>
    <p:sldId id="366" r:id="rId32"/>
    <p:sldId id="367" r:id="rId33"/>
    <p:sldId id="383" r:id="rId34"/>
    <p:sldId id="382" r:id="rId35"/>
    <p:sldId id="395" r:id="rId36"/>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DA1"/>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598" autoAdjust="0"/>
  </p:normalViewPr>
  <p:slideViewPr>
    <p:cSldViewPr>
      <p:cViewPr varScale="1">
        <p:scale>
          <a:sx n="80" d="100"/>
          <a:sy n="80" d="100"/>
        </p:scale>
        <p:origin x="-152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89666" tIns="44833" rIns="89666" bIns="44833"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89666" tIns="44833" rIns="89666" bIns="44833" rtlCol="0"/>
          <a:lstStyle>
            <a:lvl1pPr algn="r">
              <a:defRPr sz="1200"/>
            </a:lvl1pPr>
          </a:lstStyle>
          <a:p>
            <a:pPr>
              <a:defRPr/>
            </a:pPr>
            <a:fld id="{AB4182E5-AA2F-4AA4-A836-E13BF058DEBC}" type="datetimeFigureOut">
              <a:rPr lang="en-US"/>
              <a:pPr>
                <a:defRPr/>
              </a:pPr>
              <a:t>6/8/2021</a:t>
            </a:fld>
            <a:endParaRPr lang="en-US"/>
          </a:p>
        </p:txBody>
      </p:sp>
      <p:sp>
        <p:nvSpPr>
          <p:cNvPr id="4" name="Footer Placeholder 3"/>
          <p:cNvSpPr>
            <a:spLocks noGrp="1"/>
          </p:cNvSpPr>
          <p:nvPr>
            <p:ph type="ftr" sz="quarter" idx="2"/>
          </p:nvPr>
        </p:nvSpPr>
        <p:spPr>
          <a:xfrm>
            <a:off x="0" y="8845550"/>
            <a:ext cx="2971800" cy="466725"/>
          </a:xfrm>
          <a:prstGeom prst="rect">
            <a:avLst/>
          </a:prstGeom>
        </p:spPr>
        <p:txBody>
          <a:bodyPr vert="horz" lIns="89666" tIns="44833" rIns="89666" bIns="4483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45550"/>
            <a:ext cx="2971800" cy="466725"/>
          </a:xfrm>
          <a:prstGeom prst="rect">
            <a:avLst/>
          </a:prstGeom>
        </p:spPr>
        <p:txBody>
          <a:bodyPr vert="horz" lIns="89666" tIns="44833" rIns="89666" bIns="44833" rtlCol="0" anchor="b"/>
          <a:lstStyle>
            <a:lvl1pPr algn="r">
              <a:defRPr sz="1200"/>
            </a:lvl1pPr>
          </a:lstStyle>
          <a:p>
            <a:pPr>
              <a:defRPr/>
            </a:pPr>
            <a:fld id="{02E202F6-3D71-443C-8C5D-5A4C049ADDE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9207D391-8AC9-43EC-AF89-2F7CC0A4F2CF}" type="datetimeFigureOut">
              <a:rPr lang="en-US"/>
              <a:pPr>
                <a:defRPr/>
              </a:pPr>
              <a:t>6/8/2021</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a:defRPr sz="1200"/>
            </a:lvl1pPr>
          </a:lstStyle>
          <a:p>
            <a:pPr>
              <a:defRPr/>
            </a:pPr>
            <a:fld id="{A885CDF6-8B39-44E6-83FB-FA1603B1DD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7C4870-EBC5-4BBF-99BF-206912F21483}" type="slidenum">
              <a:rPr lang="en-US" smtClean="0"/>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FBFDBB-0165-4877-B601-4A08E0E81B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FED89-96BF-40EC-9AB0-DCB50E96B1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60D29E-1820-4B1B-A918-F18E31EFD0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BACD75-B088-46FC-BA03-669FC930AE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884E1F-2500-457A-A2E9-2184C17E54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025F72-D15B-426C-9F42-BAE495A1C6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79F81F-309B-4715-96E5-589773A3FD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14AD69-C7EC-4F8D-8CEC-AFE8FA86F4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C7476F-6E4F-4410-8AE7-D4F7102EF9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1F25DE-29A4-43CB-B29D-9A4C400C59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FC07C5-8F82-4636-86B1-EDAD15C0A1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86C42FD-A215-4DF6-8918-803061965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A"/>
          <p:cNvPicPr>
            <a:picLocks noChangeAspect="1" noChangeArrowheads="1"/>
          </p:cNvPicPr>
          <p:nvPr/>
        </p:nvPicPr>
        <p:blipFill>
          <a:blip r:embed="rId2"/>
          <a:srcRect/>
          <a:stretch>
            <a:fillRect/>
          </a:stretch>
        </p:blipFill>
        <p:spPr bwMode="auto">
          <a:xfrm>
            <a:off x="76200" y="57150"/>
            <a:ext cx="1828800" cy="2381250"/>
          </a:xfrm>
          <a:prstGeom prst="rect">
            <a:avLst/>
          </a:prstGeom>
          <a:noFill/>
          <a:ln w="9525">
            <a:noFill/>
            <a:miter lim="800000"/>
            <a:headEnd/>
            <a:tailEnd/>
          </a:ln>
        </p:spPr>
      </p:pic>
      <p:pic>
        <p:nvPicPr>
          <p:cNvPr id="3" name="Picture 2" descr="graduation cap 1.jpg"/>
          <p:cNvPicPr>
            <a:picLocks noChangeAspect="1"/>
          </p:cNvPicPr>
          <p:nvPr/>
        </p:nvPicPr>
        <p:blipFill>
          <a:blip r:embed="rId3"/>
          <a:srcRect/>
          <a:stretch>
            <a:fillRect/>
          </a:stretch>
        </p:blipFill>
        <p:spPr bwMode="auto">
          <a:xfrm rot="627872">
            <a:off x="6715125" y="82550"/>
            <a:ext cx="2297113" cy="1985963"/>
          </a:xfrm>
          <a:prstGeom prst="rect">
            <a:avLst/>
          </a:prstGeom>
          <a:noFill/>
          <a:ln w="9525">
            <a:noFill/>
            <a:miter lim="800000"/>
            <a:headEnd/>
            <a:tailEnd/>
          </a:ln>
        </p:spPr>
      </p:pic>
      <p:sp>
        <p:nvSpPr>
          <p:cNvPr id="4" name="Title 1"/>
          <p:cNvSpPr txBox="1">
            <a:spLocks/>
          </p:cNvSpPr>
          <p:nvPr/>
        </p:nvSpPr>
        <p:spPr bwMode="auto">
          <a:xfrm>
            <a:off x="0" y="685800"/>
            <a:ext cx="9144000" cy="56388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Arial Black" pitchFamily="34" charset="0"/>
                <a:ea typeface="+mj-ea"/>
                <a:cs typeface="+mj-cs"/>
              </a:rPr>
              <a:t>2021</a:t>
            </a:r>
          </a:p>
          <a:p>
            <a:pPr algn="ctr" eaLnBrk="0" hangingPunct="0">
              <a:defRPr/>
            </a:pPr>
            <a:r>
              <a:rPr lang="en-US" sz="4400" kern="0" dirty="0">
                <a:solidFill>
                  <a:schemeClr val="tx2"/>
                </a:solidFill>
                <a:latin typeface="Arial Black" pitchFamily="34" charset="0"/>
                <a:ea typeface="+mj-ea"/>
                <a:cs typeface="+mj-cs"/>
              </a:rPr>
              <a:t>Graduation Ceremony</a:t>
            </a:r>
          </a:p>
          <a:p>
            <a:pPr algn="ctr" eaLnBrk="0" hangingPunct="0">
              <a:defRPr/>
            </a:pPr>
            <a:r>
              <a:rPr lang="en-US" sz="4400" kern="0" dirty="0">
                <a:solidFill>
                  <a:schemeClr val="tx2"/>
                </a:solidFill>
                <a:latin typeface="Arial Black" pitchFamily="34" charset="0"/>
                <a:ea typeface="+mj-ea"/>
                <a:cs typeface="+mj-cs"/>
              </a:rPr>
              <a:t>of the</a:t>
            </a:r>
          </a:p>
          <a:p>
            <a:pPr algn="ctr" eaLnBrk="0" hangingPunct="0">
              <a:defRPr/>
            </a:pPr>
            <a:r>
              <a:rPr lang="en-US" sz="4100" kern="0" dirty="0">
                <a:solidFill>
                  <a:schemeClr val="tx2"/>
                </a:solidFill>
                <a:latin typeface="Arial Black" pitchFamily="34" charset="0"/>
                <a:ea typeface="+mj-ea"/>
                <a:cs typeface="+mj-cs"/>
              </a:rPr>
              <a:t>La Loma Baptist</a:t>
            </a:r>
          </a:p>
          <a:p>
            <a:pPr algn="ctr" eaLnBrk="0" hangingPunct="0">
              <a:defRPr/>
            </a:pPr>
            <a:r>
              <a:rPr lang="en-US" sz="4100" kern="0" dirty="0">
                <a:solidFill>
                  <a:schemeClr val="tx2"/>
                </a:solidFill>
                <a:latin typeface="Arial Black" pitchFamily="34" charset="0"/>
                <a:ea typeface="+mj-ea"/>
                <a:cs typeface="+mj-cs"/>
              </a:rPr>
              <a:t>College and </a:t>
            </a:r>
            <a:r>
              <a:rPr lang="en-US" sz="4100" kern="0" dirty="0" smtClean="0">
                <a:solidFill>
                  <a:schemeClr val="tx2"/>
                </a:solidFill>
                <a:latin typeface="Arial Black" pitchFamily="34" charset="0"/>
                <a:ea typeface="+mj-ea"/>
                <a:cs typeface="+mj-cs"/>
              </a:rPr>
              <a:t>Institute</a:t>
            </a:r>
          </a:p>
          <a:p>
            <a:pPr algn="ctr" eaLnBrk="0" hangingPunct="0">
              <a:defRPr/>
            </a:pPr>
            <a:r>
              <a:rPr lang="en-US" sz="2400" kern="0" dirty="0" smtClean="0">
                <a:solidFill>
                  <a:schemeClr val="tx2"/>
                </a:solidFill>
                <a:latin typeface="Arial Black" pitchFamily="34" charset="0"/>
                <a:ea typeface="+mj-ea"/>
                <a:cs typeface="+mj-cs"/>
              </a:rPr>
              <a:t> </a:t>
            </a:r>
            <a:endParaRPr lang="en-US" sz="2400" kern="0" dirty="0">
              <a:solidFill>
                <a:schemeClr val="tx2"/>
              </a:solidFill>
              <a:latin typeface="Arial Black" pitchFamily="34" charset="0"/>
              <a:ea typeface="+mj-ea"/>
              <a:cs typeface="+mj-cs"/>
            </a:endParaRPr>
          </a:p>
          <a:p>
            <a:pPr algn="ctr" eaLnBrk="0" hangingPunct="0">
              <a:defRPr/>
            </a:pPr>
            <a:r>
              <a:rPr lang="en-US" sz="4100" kern="0" dirty="0">
                <a:solidFill>
                  <a:schemeClr val="accent2">
                    <a:lumMod val="75000"/>
                  </a:schemeClr>
                </a:solidFill>
                <a:latin typeface="Arial Black" pitchFamily="34" charset="0"/>
                <a:ea typeface="+mj-ea"/>
                <a:cs typeface="+mj-cs"/>
              </a:rPr>
              <a:t>Pastor Gilbert Toquero, President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txBox="1">
            <a:spLocks noChangeArrowheads="1"/>
          </p:cNvSpPr>
          <p:nvPr/>
        </p:nvSpPr>
        <p:spPr bwMode="auto">
          <a:xfrm>
            <a:off x="381000" y="152400"/>
            <a:ext cx="8432800" cy="2362200"/>
          </a:xfrm>
          <a:prstGeom prst="rect">
            <a:avLst/>
          </a:prstGeom>
          <a:noFill/>
          <a:ln w="9525">
            <a:noFill/>
            <a:miter lim="800000"/>
            <a:headEnd/>
            <a:tailEnd/>
          </a:ln>
        </p:spPr>
        <p:txBody>
          <a:bodyPr/>
          <a:lstStyle/>
          <a:p>
            <a:pPr eaLnBrk="0" hangingPunct="0">
              <a:spcBef>
                <a:spcPct val="20000"/>
              </a:spcBef>
              <a:defRPr/>
            </a:pPr>
            <a:endParaRPr lang="en-US" sz="3600" b="1" kern="0" dirty="0">
              <a:solidFill>
                <a:schemeClr val="accent2"/>
              </a:solidFill>
              <a:latin typeface="Arial Black" pitchFamily="34" charset="0"/>
            </a:endParaRPr>
          </a:p>
        </p:txBody>
      </p:sp>
      <p:sp>
        <p:nvSpPr>
          <p:cNvPr id="3" name="Title 1"/>
          <p:cNvSpPr txBox="1">
            <a:spLocks/>
          </p:cNvSpPr>
          <p:nvPr/>
        </p:nvSpPr>
        <p:spPr bwMode="auto">
          <a:xfrm>
            <a:off x="381000" y="914400"/>
            <a:ext cx="8096250" cy="1447800"/>
          </a:xfrm>
          <a:prstGeom prst="rect">
            <a:avLst/>
          </a:prstGeom>
          <a:solidFill>
            <a:srgbClr val="FFFF00"/>
          </a:solidFill>
          <a:ln w="76200">
            <a:solidFill>
              <a:schemeClr val="accent5">
                <a:lumMod val="25000"/>
              </a:schemeClr>
            </a:solidFill>
            <a:miter lim="800000"/>
            <a:headEnd/>
            <a:tailEnd/>
          </a:ln>
        </p:spPr>
        <p:txBody>
          <a:bodyPr anchor="ctr"/>
          <a:lstStyle/>
          <a:p>
            <a:pPr algn="ctr" eaLnBrk="0" hangingPunct="0">
              <a:defRPr/>
            </a:pPr>
            <a:r>
              <a:rPr lang="en-US" sz="4400" kern="0" dirty="0">
                <a:solidFill>
                  <a:schemeClr val="tx2"/>
                </a:solidFill>
                <a:latin typeface="Arial Black" pitchFamily="34" charset="0"/>
                <a:ea typeface="+mj-ea"/>
                <a:cs typeface="+mj-cs"/>
              </a:rPr>
              <a:t>WOULD YOU PLEASE PRAY WITH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0"/>
            <a:ext cx="7772400" cy="990600"/>
          </a:xfrm>
        </p:spPr>
        <p:txBody>
          <a:bodyPr/>
          <a:lstStyle/>
          <a:p>
            <a:pPr algn="l" eaLnBrk="1" hangingPunct="1"/>
            <a:r>
              <a:rPr lang="en-US" smtClean="0">
                <a:latin typeface="Arial Black" pitchFamily="34" charset="0"/>
              </a:rPr>
              <a:t>THE BIG DASH</a:t>
            </a:r>
            <a:endParaRPr lang="en-US" smtClean="0"/>
          </a:p>
        </p:txBody>
      </p:sp>
      <p:pic>
        <p:nvPicPr>
          <p:cNvPr id="4101" name="Picture 5" descr="baby in nursery 5"/>
          <p:cNvPicPr>
            <a:picLocks noChangeAspect="1" noChangeArrowheads="1"/>
          </p:cNvPicPr>
          <p:nvPr/>
        </p:nvPicPr>
        <p:blipFill>
          <a:blip r:embed="rId2"/>
          <a:srcRect/>
          <a:stretch>
            <a:fillRect/>
          </a:stretch>
        </p:blipFill>
        <p:spPr bwMode="auto">
          <a:xfrm rot="-900401">
            <a:off x="204788" y="1414463"/>
            <a:ext cx="1827212" cy="2411412"/>
          </a:xfrm>
          <a:prstGeom prst="rect">
            <a:avLst/>
          </a:prstGeom>
          <a:noFill/>
          <a:ln w="9525">
            <a:solidFill>
              <a:schemeClr val="tx1"/>
            </a:solidFill>
            <a:miter lim="800000"/>
            <a:headEnd/>
            <a:tailEnd/>
          </a:ln>
        </p:spPr>
      </p:pic>
      <p:pic>
        <p:nvPicPr>
          <p:cNvPr id="4104" name="Picture 8" descr="tomb stone marker 3"/>
          <p:cNvPicPr>
            <a:picLocks noChangeAspect="1" noChangeArrowheads="1"/>
          </p:cNvPicPr>
          <p:nvPr/>
        </p:nvPicPr>
        <p:blipFill>
          <a:blip r:embed="rId3"/>
          <a:srcRect/>
          <a:stretch>
            <a:fillRect/>
          </a:stretch>
        </p:blipFill>
        <p:spPr bwMode="auto">
          <a:xfrm rot="778423">
            <a:off x="6838950" y="1662113"/>
            <a:ext cx="2236788" cy="2897187"/>
          </a:xfrm>
          <a:prstGeom prst="rect">
            <a:avLst/>
          </a:prstGeom>
          <a:noFill/>
          <a:ln w="9525">
            <a:noFill/>
            <a:miter lim="800000"/>
            <a:headEnd/>
            <a:tailEnd/>
          </a:ln>
        </p:spPr>
      </p:pic>
      <p:sp>
        <p:nvSpPr>
          <p:cNvPr id="4106" name="Rectangle 10"/>
          <p:cNvSpPr>
            <a:spLocks noChangeArrowheads="1"/>
          </p:cNvSpPr>
          <p:nvPr/>
        </p:nvSpPr>
        <p:spPr bwMode="auto">
          <a:xfrm>
            <a:off x="457200" y="685800"/>
            <a:ext cx="3733800" cy="646113"/>
          </a:xfrm>
          <a:prstGeom prst="rect">
            <a:avLst/>
          </a:prstGeom>
          <a:noFill/>
          <a:ln w="9525">
            <a:noFill/>
            <a:miter lim="800000"/>
            <a:headEnd/>
            <a:tailEnd/>
          </a:ln>
        </p:spPr>
        <p:txBody>
          <a:bodyPr>
            <a:spAutoFit/>
          </a:bodyPr>
          <a:lstStyle/>
          <a:p>
            <a:r>
              <a:rPr lang="en-US" sz="3600">
                <a:solidFill>
                  <a:schemeClr val="tx2"/>
                </a:solidFill>
              </a:rPr>
              <a:t>You were Born.</a:t>
            </a:r>
            <a:endParaRPr lang="en-US" sz="3600">
              <a:solidFill>
                <a:srgbClr val="FF0000"/>
              </a:solidFill>
              <a:latin typeface="Arial Black" pitchFamily="34" charset="0"/>
            </a:endParaRPr>
          </a:p>
        </p:txBody>
      </p:sp>
      <p:sp>
        <p:nvSpPr>
          <p:cNvPr id="14" name="Rectangle 6"/>
          <p:cNvSpPr>
            <a:spLocks noChangeArrowheads="1"/>
          </p:cNvSpPr>
          <p:nvPr/>
        </p:nvSpPr>
        <p:spPr bwMode="auto">
          <a:xfrm>
            <a:off x="4648200" y="914400"/>
            <a:ext cx="4648200" cy="708025"/>
          </a:xfrm>
          <a:prstGeom prst="rect">
            <a:avLst/>
          </a:prstGeom>
          <a:noFill/>
          <a:ln w="9525">
            <a:noFill/>
            <a:miter lim="800000"/>
            <a:headEnd/>
            <a:tailEnd/>
          </a:ln>
        </p:spPr>
        <p:txBody>
          <a:bodyPr wrap="none">
            <a:spAutoFit/>
          </a:bodyPr>
          <a:lstStyle/>
          <a:p>
            <a:r>
              <a:rPr lang="en-US" sz="4000">
                <a:solidFill>
                  <a:schemeClr val="tx2"/>
                </a:solidFill>
                <a:latin typeface="Arial Black" pitchFamily="34" charset="0"/>
              </a:rPr>
              <a:t>You &amp; I </a:t>
            </a:r>
            <a:r>
              <a:rPr lang="en-US" sz="4000" u="sng">
                <a:solidFill>
                  <a:schemeClr val="tx2"/>
                </a:solidFill>
                <a:latin typeface="Arial Black" pitchFamily="34" charset="0"/>
              </a:rPr>
              <a:t>will</a:t>
            </a:r>
            <a:r>
              <a:rPr lang="en-US" sz="4000">
                <a:solidFill>
                  <a:schemeClr val="tx2"/>
                </a:solidFill>
                <a:latin typeface="Arial Black" pitchFamily="34" charset="0"/>
              </a:rPr>
              <a:t> Die.</a:t>
            </a:r>
          </a:p>
        </p:txBody>
      </p:sp>
      <p:sp>
        <p:nvSpPr>
          <p:cNvPr id="17" name="Rectangle 3"/>
          <p:cNvSpPr>
            <a:spLocks noGrp="1" noChangeArrowheads="1"/>
          </p:cNvSpPr>
          <p:nvPr>
            <p:ph type="subTitle" idx="1"/>
          </p:nvPr>
        </p:nvSpPr>
        <p:spPr>
          <a:xfrm>
            <a:off x="381000" y="4114800"/>
            <a:ext cx="8458200" cy="1371600"/>
          </a:xfrm>
          <a:solidFill>
            <a:srgbClr val="F9FDA1"/>
          </a:solidFill>
          <a:ln>
            <a:solidFill>
              <a:schemeClr val="accent2"/>
            </a:solidFill>
          </a:ln>
        </p:spPr>
        <p:txBody>
          <a:bodyPr/>
          <a:lstStyle/>
          <a:p>
            <a:pPr eaLnBrk="1" hangingPunct="1">
              <a:lnSpc>
                <a:spcPct val="80000"/>
              </a:lnSpc>
            </a:pPr>
            <a:endParaRPr lang="en-US" sz="900" smtClean="0"/>
          </a:p>
          <a:p>
            <a:pPr eaLnBrk="1" hangingPunct="1">
              <a:lnSpc>
                <a:spcPct val="80000"/>
              </a:lnSpc>
            </a:pPr>
            <a:r>
              <a:rPr lang="en-US" sz="3600" b="1" smtClean="0"/>
              <a:t>The dash represents your life.</a:t>
            </a:r>
            <a:endParaRPr lang="en-US" sz="800" smtClean="0"/>
          </a:p>
          <a:p>
            <a:pPr eaLnBrk="1" hangingPunct="1">
              <a:lnSpc>
                <a:spcPct val="80000"/>
              </a:lnSpc>
            </a:pPr>
            <a:r>
              <a:rPr lang="en-US" sz="3600" smtClean="0">
                <a:solidFill>
                  <a:schemeClr val="accent2"/>
                </a:solidFill>
                <a:latin typeface="Arial Black" pitchFamily="34" charset="0"/>
              </a:rPr>
              <a:t>How long will that dash be?</a:t>
            </a:r>
          </a:p>
        </p:txBody>
      </p:sp>
      <p:sp>
        <p:nvSpPr>
          <p:cNvPr id="19" name="Rectangle 3"/>
          <p:cNvSpPr txBox="1">
            <a:spLocks noChangeArrowheads="1"/>
          </p:cNvSpPr>
          <p:nvPr/>
        </p:nvSpPr>
        <p:spPr bwMode="auto">
          <a:xfrm>
            <a:off x="381000" y="5562600"/>
            <a:ext cx="8458200" cy="1219200"/>
          </a:xfrm>
          <a:prstGeom prst="rect">
            <a:avLst/>
          </a:prstGeom>
          <a:solidFill>
            <a:srgbClr val="F9FDA1"/>
          </a:solidFill>
          <a:ln w="9525">
            <a:solidFill>
              <a:schemeClr val="accent2"/>
            </a:solidFill>
            <a:miter lim="800000"/>
            <a:headEnd/>
            <a:tailEnd/>
          </a:ln>
        </p:spPr>
        <p:txBody>
          <a:bodyPr/>
          <a:lstStyle/>
          <a:p>
            <a:pPr algn="ctr">
              <a:lnSpc>
                <a:spcPct val="80000"/>
              </a:lnSpc>
              <a:spcBef>
                <a:spcPct val="20000"/>
              </a:spcBef>
              <a:defRPr/>
            </a:pPr>
            <a:endParaRPr lang="en-US" sz="900" kern="0" dirty="0">
              <a:latin typeface="+mn-lt"/>
            </a:endParaRPr>
          </a:p>
          <a:p>
            <a:pPr algn="ctr">
              <a:lnSpc>
                <a:spcPct val="80000"/>
              </a:lnSpc>
              <a:spcBef>
                <a:spcPct val="20000"/>
              </a:spcBef>
              <a:defRPr/>
            </a:pPr>
            <a:r>
              <a:rPr lang="en-US" sz="3600" kern="0" dirty="0">
                <a:solidFill>
                  <a:schemeClr val="accent2"/>
                </a:solidFill>
                <a:latin typeface="Arial Black" pitchFamily="34" charset="0"/>
              </a:rPr>
              <a:t>WHAT ARE YOU GOING TO PUT INTO </a:t>
            </a:r>
            <a:r>
              <a:rPr lang="en-US" sz="3600" u="sng" kern="0" dirty="0">
                <a:solidFill>
                  <a:schemeClr val="accent2"/>
                </a:solidFill>
                <a:latin typeface="Arial Black" pitchFamily="34" charset="0"/>
              </a:rPr>
              <a:t>YOUR</a:t>
            </a:r>
            <a:r>
              <a:rPr lang="en-US" sz="3600" kern="0" dirty="0">
                <a:solidFill>
                  <a:schemeClr val="accent2"/>
                </a:solidFill>
                <a:latin typeface="Arial Black" pitchFamily="34" charset="0"/>
              </a:rPr>
              <a:t> DASH?</a:t>
            </a:r>
            <a:endParaRPr lang="en-US" sz="3600" b="1" kern="0" dirty="0">
              <a:solidFill>
                <a:schemeClr val="accent2"/>
              </a:solidFill>
              <a:latin typeface="+mn-lt"/>
            </a:endParaRPr>
          </a:p>
        </p:txBody>
      </p:sp>
      <p:sp>
        <p:nvSpPr>
          <p:cNvPr id="12" name="Rectangle 6"/>
          <p:cNvSpPr>
            <a:spLocks noChangeArrowheads="1"/>
          </p:cNvSpPr>
          <p:nvPr/>
        </p:nvSpPr>
        <p:spPr bwMode="auto">
          <a:xfrm>
            <a:off x="5638800" y="1752600"/>
            <a:ext cx="1689100" cy="1200150"/>
          </a:xfrm>
          <a:prstGeom prst="rect">
            <a:avLst/>
          </a:prstGeom>
          <a:solidFill>
            <a:schemeClr val="accent2"/>
          </a:solidFill>
          <a:ln w="9525">
            <a:noFill/>
            <a:miter lim="800000"/>
            <a:headEnd/>
            <a:tailEnd/>
          </a:ln>
        </p:spPr>
        <p:txBody>
          <a:bodyPr wrap="none">
            <a:spAutoFit/>
          </a:bodyPr>
          <a:lstStyle/>
          <a:p>
            <a:pPr algn="ctr"/>
            <a:r>
              <a:rPr lang="en-US" sz="2400" b="1">
                <a:solidFill>
                  <a:schemeClr val="bg1"/>
                </a:solidFill>
              </a:rPr>
              <a:t>Expiration</a:t>
            </a:r>
          </a:p>
          <a:p>
            <a:pPr algn="ctr"/>
            <a:r>
              <a:rPr lang="en-US" sz="2400" b="1">
                <a:solidFill>
                  <a:schemeClr val="bg1"/>
                </a:solidFill>
              </a:rPr>
              <a:t>Date is</a:t>
            </a:r>
          </a:p>
          <a:p>
            <a:pPr algn="ctr"/>
            <a:r>
              <a:rPr lang="en-US" sz="2400" b="1">
                <a:solidFill>
                  <a:schemeClr val="bg1"/>
                </a:solidFill>
              </a:rPr>
              <a:t>unknown.</a:t>
            </a:r>
          </a:p>
        </p:txBody>
      </p:sp>
      <p:sp>
        <p:nvSpPr>
          <p:cNvPr id="13" name="Rectangle 5"/>
          <p:cNvSpPr>
            <a:spLocks noChangeArrowheads="1"/>
          </p:cNvSpPr>
          <p:nvPr/>
        </p:nvSpPr>
        <p:spPr bwMode="auto">
          <a:xfrm>
            <a:off x="2438400" y="1600200"/>
            <a:ext cx="3124200" cy="1143000"/>
          </a:xfrm>
          <a:prstGeom prst="rect">
            <a:avLst/>
          </a:prstGeom>
          <a:solidFill>
            <a:srgbClr val="FF0000"/>
          </a:solidFill>
          <a:ln w="28575">
            <a:solidFill>
              <a:schemeClr val="tx1"/>
            </a:solidFill>
            <a:miter lim="800000"/>
            <a:headEnd/>
            <a:tailEnd/>
          </a:ln>
        </p:spPr>
        <p:txBody>
          <a:bodyPr/>
          <a:lstStyle/>
          <a:p>
            <a:pPr algn="ctr">
              <a:lnSpc>
                <a:spcPct val="80000"/>
              </a:lnSpc>
              <a:spcBef>
                <a:spcPct val="20000"/>
              </a:spcBef>
              <a:defRPr/>
            </a:pPr>
            <a:r>
              <a:rPr lang="en-US" sz="2800" b="1" dirty="0">
                <a:solidFill>
                  <a:srgbClr val="F9FDA1"/>
                </a:solidFill>
                <a:effectLst>
                  <a:outerShdw blurRad="38100" dist="38100" dir="2700000" algn="tl">
                    <a:srgbClr val="000000">
                      <a:alpha val="43137"/>
                    </a:srgbClr>
                  </a:outerShdw>
                </a:effectLst>
              </a:rPr>
              <a:t>This is a fact: 10 out of 10 people </a:t>
            </a:r>
            <a:r>
              <a:rPr lang="en-US" sz="2800" b="1" u="sng" dirty="0">
                <a:solidFill>
                  <a:srgbClr val="F9FDA1"/>
                </a:solidFill>
                <a:effectLst>
                  <a:outerShdw blurRad="38100" dist="38100" dir="2700000" algn="tl">
                    <a:srgbClr val="000000">
                      <a:alpha val="43137"/>
                    </a:srgbClr>
                  </a:outerShdw>
                </a:effectLst>
              </a:rPr>
              <a:t>will</a:t>
            </a:r>
            <a:r>
              <a:rPr lang="en-US" sz="2800" b="1" dirty="0">
                <a:solidFill>
                  <a:srgbClr val="F9FDA1"/>
                </a:solidFill>
                <a:effectLst>
                  <a:outerShdw blurRad="38100" dist="38100" dir="2700000" algn="tl">
                    <a:srgbClr val="000000">
                      <a:alpha val="43137"/>
                    </a:srgbClr>
                  </a:outerShdw>
                </a:effectLst>
              </a:rPr>
              <a:t> die.</a:t>
            </a:r>
          </a:p>
        </p:txBody>
      </p:sp>
      <p:pic>
        <p:nvPicPr>
          <p:cNvPr id="22" name="Picture 21" descr="mel 1 year old.jpg"/>
          <p:cNvPicPr>
            <a:picLocks noChangeAspect="1"/>
          </p:cNvPicPr>
          <p:nvPr/>
        </p:nvPicPr>
        <p:blipFill>
          <a:blip r:embed="rId4"/>
          <a:srcRect/>
          <a:stretch>
            <a:fillRect/>
          </a:stretch>
        </p:blipFill>
        <p:spPr bwMode="auto">
          <a:xfrm>
            <a:off x="76200" y="1295400"/>
            <a:ext cx="2286000" cy="2633663"/>
          </a:xfrm>
          <a:prstGeom prst="rect">
            <a:avLst/>
          </a:prstGeom>
          <a:noFill/>
          <a:ln w="38100">
            <a:solidFill>
              <a:schemeClr val="tx1"/>
            </a:solidFill>
            <a:miter lim="800000"/>
            <a:headEnd/>
            <a:tailEnd/>
          </a:ln>
        </p:spPr>
      </p:pic>
      <p:sp>
        <p:nvSpPr>
          <p:cNvPr id="23" name="Rectangle 22"/>
          <p:cNvSpPr/>
          <p:nvPr/>
        </p:nvSpPr>
        <p:spPr>
          <a:xfrm>
            <a:off x="2514600" y="2971800"/>
            <a:ext cx="42672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Line 12"/>
          <p:cNvSpPr>
            <a:spLocks noChangeShapeType="1"/>
          </p:cNvSpPr>
          <p:nvPr/>
        </p:nvSpPr>
        <p:spPr bwMode="auto">
          <a:xfrm flipV="1">
            <a:off x="3429000" y="3276600"/>
            <a:ext cx="1143000" cy="1066800"/>
          </a:xfrm>
          <a:prstGeom prst="line">
            <a:avLst/>
          </a:prstGeom>
          <a:noFill/>
          <a:ln w="57150">
            <a:solidFill>
              <a:schemeClr val="accent2"/>
            </a:solidFill>
            <a:round/>
            <a:headEnd/>
            <a:tailEnd type="triangle" w="med" len="med"/>
          </a:ln>
        </p:spPr>
        <p:txBody>
          <a:bodyPr/>
          <a:lstStyle/>
          <a:p>
            <a:endParaRPr lang="en-US"/>
          </a:p>
        </p:txBody>
      </p:sp>
      <p:sp>
        <p:nvSpPr>
          <p:cNvPr id="25" name="TextBox 24"/>
          <p:cNvSpPr txBox="1"/>
          <p:nvPr/>
        </p:nvSpPr>
        <p:spPr>
          <a:xfrm>
            <a:off x="152400" y="2819400"/>
            <a:ext cx="2133600" cy="369888"/>
          </a:xfrm>
          <a:prstGeom prst="rect">
            <a:avLst/>
          </a:prstGeom>
          <a:noFill/>
        </p:spPr>
        <p:txBody>
          <a:bodyPr>
            <a:spAutoFit/>
          </a:bodyPr>
          <a:lstStyle/>
          <a:p>
            <a:pPr>
              <a:defRPr/>
            </a:pPr>
            <a:r>
              <a:rPr lang="en-US" dirty="0">
                <a:solidFill>
                  <a:srgbClr val="FFFF00"/>
                </a:solidFill>
                <a:effectLst>
                  <a:outerShdw blurRad="38100" dist="38100" dir="2700000" algn="tl">
                    <a:srgbClr val="000000">
                      <a:alpha val="43137"/>
                    </a:srgbClr>
                  </a:outerShdw>
                </a:effectLst>
                <a:latin typeface="Arial Black" pitchFamily="34" charset="0"/>
              </a:rPr>
              <a:t>Mel, 1 year old</a:t>
            </a:r>
          </a:p>
        </p:txBody>
      </p:sp>
      <p:sp>
        <p:nvSpPr>
          <p:cNvPr id="26" name="TextBox 25"/>
          <p:cNvSpPr txBox="1">
            <a:spLocks noChangeArrowheads="1"/>
          </p:cNvSpPr>
          <p:nvPr/>
        </p:nvSpPr>
        <p:spPr bwMode="auto">
          <a:xfrm rot="1763583">
            <a:off x="7223125" y="3157538"/>
            <a:ext cx="1149350" cy="277812"/>
          </a:xfrm>
          <a:prstGeom prst="rect">
            <a:avLst/>
          </a:prstGeom>
          <a:solidFill>
            <a:schemeClr val="tx1"/>
          </a:solidFill>
          <a:ln w="9525">
            <a:noFill/>
            <a:miter lim="800000"/>
            <a:headEnd/>
            <a:tailEnd/>
          </a:ln>
        </p:spPr>
        <p:txBody>
          <a:bodyPr wrap="none">
            <a:spAutoFit/>
          </a:bodyPr>
          <a:lstStyle/>
          <a:p>
            <a:r>
              <a:rPr lang="en-US" sz="1200" b="1">
                <a:solidFill>
                  <a:schemeClr val="bg1"/>
                </a:solidFill>
              </a:rPr>
              <a:t>MEL BROWN</a:t>
            </a:r>
          </a:p>
        </p:txBody>
      </p:sp>
      <p:sp>
        <p:nvSpPr>
          <p:cNvPr id="27" name="Rectangle 26"/>
          <p:cNvSpPr/>
          <p:nvPr/>
        </p:nvSpPr>
        <p:spPr>
          <a:xfrm>
            <a:off x="5486400" y="381000"/>
            <a:ext cx="35052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fade">
                                      <p:cBhvr>
                                        <p:cTn id="15" dur="500"/>
                                        <p:tgtEl>
                                          <p:spTgt spid="410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fade">
                                      <p:cBhvr>
                                        <p:cTn id="19" dur="500"/>
                                        <p:tgtEl>
                                          <p:spTgt spid="410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childTnLst>
                                </p:cTn>
                              </p:par>
                              <p:par>
                                <p:cTn id="33" presetID="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8" presetClass="entr" presetSubtype="16" fill="hold" nodeType="withEffect">
                                  <p:stCondLst>
                                    <p:cond delay="0"/>
                                  </p:stCondLst>
                                  <p:childTnLst>
                                    <p:set>
                                      <p:cBhvr>
                                        <p:cTn id="38" dur="1" fill="hold">
                                          <p:stCondLst>
                                            <p:cond delay="0"/>
                                          </p:stCondLst>
                                        </p:cTn>
                                        <p:tgtEl>
                                          <p:spTgt spid="4104"/>
                                        </p:tgtEl>
                                        <p:attrNameLst>
                                          <p:attrName>style.visibility</p:attrName>
                                        </p:attrNameLst>
                                      </p:cBhvr>
                                      <p:to>
                                        <p:strVal val="visible"/>
                                      </p:to>
                                    </p:set>
                                    <p:animEffect transition="in" filter="diamond(in)">
                                      <p:cBhvr>
                                        <p:cTn id="39" dur="500"/>
                                        <p:tgtEl>
                                          <p:spTgt spid="410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2000"/>
                            </p:stCondLst>
                            <p:childTnLst>
                              <p:par>
                                <p:cTn id="44" presetID="2" presetClass="entr" presetSubtype="2"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3">
                                            <p:bg/>
                                          </p:spTgt>
                                        </p:tgtEl>
                                        <p:attrNameLst>
                                          <p:attrName>style.visibility</p:attrName>
                                        </p:attrNameLst>
                                      </p:cBhvr>
                                      <p:to>
                                        <p:strVal val="visible"/>
                                      </p:to>
                                    </p:set>
                                    <p:animEffect transition="in" filter="fade">
                                      <p:cBhvr>
                                        <p:cTn id="51" dur="1000"/>
                                        <p:tgtEl>
                                          <p:spTgt spid="13">
                                            <p:bg/>
                                          </p:spTgt>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1000"/>
                                        <p:tgtEl>
                                          <p:spTgt spid="1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bg/>
                                          </p:spTgt>
                                        </p:tgtEl>
                                        <p:attrNameLst>
                                          <p:attrName>style.visibility</p:attrName>
                                        </p:attrNameLst>
                                      </p:cBhvr>
                                      <p:to>
                                        <p:strVal val="visible"/>
                                      </p:to>
                                    </p:set>
                                    <p:anim calcmode="lin" valueType="num">
                                      <p:cBhvr additive="base">
                                        <p:cTn id="60"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1" dur="500" fill="hold"/>
                                        <p:tgtEl>
                                          <p:spTgt spid="17">
                                            <p:bg/>
                                          </p:spTgt>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 presetClass="entr" presetSubtype="4" fill="hold" grpId="0" nodeType="afterEffect">
                                  <p:stCondLst>
                                    <p:cond delay="0"/>
                                  </p:stCondLst>
                                  <p:childTnLst>
                                    <p:set>
                                      <p:cBhvr>
                                        <p:cTn id="64" dur="1" fill="hold">
                                          <p:stCondLst>
                                            <p:cond delay="0"/>
                                          </p:stCondLst>
                                        </p:cTn>
                                        <p:tgtEl>
                                          <p:spTgt spid="17">
                                            <p:txEl>
                                              <p:pRg st="1" end="1"/>
                                            </p:txEl>
                                          </p:spTgt>
                                        </p:tgtEl>
                                        <p:attrNameLst>
                                          <p:attrName>style.visibility</p:attrName>
                                        </p:attrNameLst>
                                      </p:cBhvr>
                                      <p:to>
                                        <p:strVal val="visible"/>
                                      </p:to>
                                    </p:set>
                                    <p:anim calcmode="lin" valueType="num">
                                      <p:cBhvr additive="base">
                                        <p:cTn id="6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2" presetClass="entr" presetSubtype="4" fill="hold" grpId="0" nodeType="afterEffect">
                                  <p:stCondLst>
                                    <p:cond delay="0"/>
                                  </p:stCondLst>
                                  <p:childTnLst>
                                    <p:set>
                                      <p:cBhvr>
                                        <p:cTn id="69" dur="1" fill="hold">
                                          <p:stCondLst>
                                            <p:cond delay="0"/>
                                          </p:stCondLst>
                                        </p:cTn>
                                        <p:tgtEl>
                                          <p:spTgt spid="17">
                                            <p:txEl>
                                              <p:pRg st="2" end="2"/>
                                            </p:txEl>
                                          </p:spTgt>
                                        </p:tgtEl>
                                        <p:attrNameLst>
                                          <p:attrName>style.visibility</p:attrName>
                                        </p:attrNameLst>
                                      </p:cBhvr>
                                      <p:to>
                                        <p:strVal val="visible"/>
                                      </p:to>
                                    </p:set>
                                    <p:anim calcmode="lin" valueType="num">
                                      <p:cBhvr additive="base">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par>
                          <p:cTn id="72" fill="hold">
                            <p:stCondLst>
                              <p:cond delay="1500"/>
                            </p:stCondLst>
                            <p:childTnLst>
                              <p:par>
                                <p:cTn id="73" presetID="2" presetClass="entr" presetSubtype="4"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bg/>
                                          </p:spTgt>
                                        </p:tgtEl>
                                        <p:attrNameLst>
                                          <p:attrName>style.visibility</p:attrName>
                                        </p:attrNameLst>
                                      </p:cBhvr>
                                      <p:to>
                                        <p:strVal val="visible"/>
                                      </p:to>
                                    </p:set>
                                    <p:anim calcmode="lin" valueType="num">
                                      <p:cBhvr additive="base">
                                        <p:cTn id="81"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2" dur="500" fill="hold"/>
                                        <p:tgtEl>
                                          <p:spTgt spid="19">
                                            <p:bg/>
                                          </p:spTgt>
                                        </p:tgtEl>
                                        <p:attrNameLst>
                                          <p:attrName>ppt_y</p:attrName>
                                        </p:attrNameLst>
                                      </p:cBhvr>
                                      <p:tavLst>
                                        <p:tav tm="0">
                                          <p:val>
                                            <p:strVal val="1+#ppt_h/2"/>
                                          </p:val>
                                        </p:tav>
                                        <p:tav tm="100000">
                                          <p:val>
                                            <p:strVal val="#ppt_y"/>
                                          </p:val>
                                        </p:tav>
                                      </p:tavLst>
                                    </p:anim>
                                  </p:childTnLst>
                                </p:cTn>
                              </p:par>
                            </p:childTnLst>
                          </p:cTn>
                        </p:par>
                        <p:par>
                          <p:cTn id="83" fill="hold">
                            <p:stCondLst>
                              <p:cond delay="500"/>
                            </p:stCondLst>
                            <p:childTnLst>
                              <p:par>
                                <p:cTn id="84" presetID="2" presetClass="entr" presetSubtype="4" fill="hold" grpId="0" nodeType="afterEffect">
                                  <p:stCondLst>
                                    <p:cond delay="0"/>
                                  </p:stCondLst>
                                  <p:childTnLst>
                                    <p:set>
                                      <p:cBhvr>
                                        <p:cTn id="85" dur="1" fill="hold">
                                          <p:stCondLst>
                                            <p:cond delay="0"/>
                                          </p:stCondLst>
                                        </p:cTn>
                                        <p:tgtEl>
                                          <p:spTgt spid="19">
                                            <p:txEl>
                                              <p:pRg st="1" end="1"/>
                                            </p:txEl>
                                          </p:spTgt>
                                        </p:tgtEl>
                                        <p:attrNameLst>
                                          <p:attrName>style.visibility</p:attrName>
                                        </p:attrNameLst>
                                      </p:cBhvr>
                                      <p:to>
                                        <p:strVal val="visible"/>
                                      </p:to>
                                    </p:set>
                                    <p:anim calcmode="lin" valueType="num">
                                      <p:cBhvr additive="base">
                                        <p:cTn id="86"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6" grpId="0"/>
      <p:bldP spid="14" grpId="0"/>
      <p:bldP spid="17" grpId="0" build="p" animBg="1"/>
      <p:bldP spid="19" grpId="0" build="p" animBg="1"/>
      <p:bldP spid="12" grpId="0" animBg="1"/>
      <p:bldP spid="13" grpId="0" build="p" animBg="1"/>
      <p:bldP spid="23" grpId="0" animBg="1"/>
      <p:bldP spid="24" grpId="0" animBg="1"/>
      <p:bldP spid="25"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2000" y="2057400"/>
            <a:ext cx="7772400" cy="990600"/>
          </a:xfrm>
          <a:solidFill>
            <a:schemeClr val="bg1"/>
          </a:solidFill>
          <a:ln>
            <a:solidFill>
              <a:schemeClr val="bg1"/>
            </a:solidFill>
          </a:ln>
        </p:spPr>
        <p:txBody>
          <a:bodyPr/>
          <a:lstStyle/>
          <a:p>
            <a:pPr eaLnBrk="1" hangingPunct="1"/>
            <a:r>
              <a:rPr lang="en-US" sz="3600" smtClean="0">
                <a:solidFill>
                  <a:srgbClr val="FF0000"/>
                </a:solidFill>
                <a:latin typeface="Arial Black" pitchFamily="34" charset="0"/>
              </a:rPr>
              <a:t>What is in your DASH today?</a:t>
            </a:r>
            <a:endParaRPr lang="en-US" sz="3600" smtClean="0">
              <a:solidFill>
                <a:srgbClr val="FF0000"/>
              </a:solidFill>
            </a:endParaRPr>
          </a:p>
        </p:txBody>
      </p:sp>
      <p:sp>
        <p:nvSpPr>
          <p:cNvPr id="6147" name="Rectangle 3"/>
          <p:cNvSpPr>
            <a:spLocks noGrp="1" noChangeArrowheads="1"/>
          </p:cNvSpPr>
          <p:nvPr>
            <p:ph type="subTitle" idx="1"/>
          </p:nvPr>
        </p:nvSpPr>
        <p:spPr>
          <a:xfrm>
            <a:off x="762000" y="3429000"/>
            <a:ext cx="7315200" cy="457200"/>
          </a:xfrm>
        </p:spPr>
        <p:txBody>
          <a:bodyPr/>
          <a:lstStyle/>
          <a:p>
            <a:pPr algn="l" eaLnBrk="1" hangingPunct="1">
              <a:lnSpc>
                <a:spcPct val="80000"/>
              </a:lnSpc>
            </a:pPr>
            <a:r>
              <a:rPr lang="en-US" sz="4000" b="1" smtClean="0">
                <a:latin typeface="Arial Black" pitchFamily="34" charset="0"/>
              </a:rPr>
              <a:t>YOUR </a:t>
            </a:r>
            <a:r>
              <a:rPr lang="en-US" sz="4000" b="1" u="sng" smtClean="0">
                <a:latin typeface="Arial Black" pitchFamily="34" charset="0"/>
              </a:rPr>
              <a:t>PAST</a:t>
            </a:r>
            <a:r>
              <a:rPr lang="en-US" sz="4000" b="1" smtClean="0">
                <a:latin typeface="Arial Black" pitchFamily="34" charset="0"/>
              </a:rPr>
              <a:t>?</a:t>
            </a:r>
          </a:p>
        </p:txBody>
      </p:sp>
      <p:sp>
        <p:nvSpPr>
          <p:cNvPr id="6148" name="Rectangle 4"/>
          <p:cNvSpPr>
            <a:spLocks noChangeArrowheads="1"/>
          </p:cNvSpPr>
          <p:nvPr/>
        </p:nvSpPr>
        <p:spPr bwMode="auto">
          <a:xfrm>
            <a:off x="609600" y="304800"/>
            <a:ext cx="8077200" cy="1905000"/>
          </a:xfrm>
          <a:prstGeom prst="rect">
            <a:avLst/>
          </a:prstGeom>
          <a:solidFill>
            <a:srgbClr val="F9FDA1"/>
          </a:solidFill>
          <a:ln w="28575">
            <a:solidFill>
              <a:schemeClr val="tx1"/>
            </a:solidFill>
            <a:miter lim="800000"/>
            <a:headEnd/>
            <a:tailEnd/>
          </a:ln>
        </p:spPr>
        <p:txBody>
          <a:bodyPr/>
          <a:lstStyle/>
          <a:p>
            <a:pPr algn="ctr">
              <a:lnSpc>
                <a:spcPct val="80000"/>
              </a:lnSpc>
              <a:spcBef>
                <a:spcPct val="20000"/>
              </a:spcBef>
            </a:pPr>
            <a:endParaRPr lang="en-US" sz="1200" b="1"/>
          </a:p>
          <a:p>
            <a:pPr algn="ctr">
              <a:lnSpc>
                <a:spcPct val="80000"/>
              </a:lnSpc>
              <a:spcBef>
                <a:spcPct val="20000"/>
              </a:spcBef>
            </a:pPr>
            <a:r>
              <a:rPr lang="en-US" sz="3600" b="1"/>
              <a:t>So, what are </a:t>
            </a:r>
            <a:r>
              <a:rPr lang="en-US" sz="3600" b="1" u="sng"/>
              <a:t>you</a:t>
            </a:r>
            <a:r>
              <a:rPr lang="en-US" sz="3600" b="1"/>
              <a:t> planning to do</a:t>
            </a:r>
          </a:p>
          <a:p>
            <a:pPr algn="ctr">
              <a:lnSpc>
                <a:spcPct val="80000"/>
              </a:lnSpc>
              <a:spcBef>
                <a:spcPct val="20000"/>
              </a:spcBef>
            </a:pPr>
            <a:r>
              <a:rPr lang="en-US" sz="3600" b="1"/>
              <a:t>with the rest of </a:t>
            </a:r>
            <a:r>
              <a:rPr lang="en-US" sz="3600" b="1" u="sng"/>
              <a:t>your</a:t>
            </a:r>
            <a:r>
              <a:rPr lang="en-US" sz="3600" b="1"/>
              <a:t> life? </a:t>
            </a:r>
          </a:p>
          <a:p>
            <a:pPr algn="ctr">
              <a:lnSpc>
                <a:spcPct val="80000"/>
              </a:lnSpc>
              <a:spcBef>
                <a:spcPct val="20000"/>
              </a:spcBef>
            </a:pPr>
            <a:r>
              <a:rPr lang="en-US" sz="3600" b="1">
                <a:latin typeface="Arial Black" pitchFamily="34" charset="0"/>
              </a:rPr>
              <a:t>THE DASH?</a:t>
            </a:r>
          </a:p>
        </p:txBody>
      </p:sp>
      <p:sp>
        <p:nvSpPr>
          <p:cNvPr id="6" name="Rectangle 3"/>
          <p:cNvSpPr txBox="1">
            <a:spLocks noChangeArrowheads="1"/>
          </p:cNvSpPr>
          <p:nvPr/>
        </p:nvSpPr>
        <p:spPr bwMode="auto">
          <a:xfrm>
            <a:off x="762000" y="4038600"/>
            <a:ext cx="7924800" cy="990600"/>
          </a:xfrm>
          <a:prstGeom prst="rect">
            <a:avLst/>
          </a:prstGeom>
          <a:noFill/>
          <a:ln w="9525">
            <a:noFill/>
            <a:miter lim="800000"/>
            <a:headEnd/>
            <a:tailEnd/>
          </a:ln>
        </p:spPr>
        <p:txBody>
          <a:bodyPr/>
          <a:lstStyle/>
          <a:p>
            <a:pPr>
              <a:lnSpc>
                <a:spcPct val="80000"/>
              </a:lnSpc>
              <a:spcBef>
                <a:spcPct val="20000"/>
              </a:spcBef>
              <a:defRPr/>
            </a:pPr>
            <a:r>
              <a:rPr lang="en-US" sz="4000" b="1" kern="0" dirty="0">
                <a:solidFill>
                  <a:schemeClr val="accent6"/>
                </a:solidFill>
                <a:latin typeface="Arial Black" pitchFamily="34" charset="0"/>
              </a:rPr>
              <a:t>YOUR </a:t>
            </a:r>
            <a:r>
              <a:rPr lang="en-US" sz="4000" b="1" u="sng" kern="0" dirty="0">
                <a:solidFill>
                  <a:schemeClr val="accent6"/>
                </a:solidFill>
                <a:latin typeface="Arial Black" pitchFamily="34" charset="0"/>
              </a:rPr>
              <a:t>PRESENT</a:t>
            </a:r>
            <a:r>
              <a:rPr lang="en-US" sz="4000" b="1" kern="0" dirty="0">
                <a:solidFill>
                  <a:schemeClr val="accent6"/>
                </a:solidFill>
                <a:latin typeface="Arial Black" pitchFamily="34" charset="0"/>
              </a:rPr>
              <a:t>? WHAT IS GOING ON RIGHT NOW?</a:t>
            </a:r>
          </a:p>
        </p:txBody>
      </p:sp>
      <p:sp>
        <p:nvSpPr>
          <p:cNvPr id="7" name="Rectangle 3"/>
          <p:cNvSpPr txBox="1">
            <a:spLocks noChangeArrowheads="1"/>
          </p:cNvSpPr>
          <p:nvPr/>
        </p:nvSpPr>
        <p:spPr bwMode="auto">
          <a:xfrm>
            <a:off x="228600" y="5181600"/>
            <a:ext cx="8686800" cy="533400"/>
          </a:xfrm>
          <a:prstGeom prst="rect">
            <a:avLst/>
          </a:prstGeom>
          <a:noFill/>
          <a:ln w="9525">
            <a:noFill/>
            <a:miter lim="800000"/>
            <a:headEnd/>
            <a:tailEnd/>
          </a:ln>
        </p:spPr>
        <p:txBody>
          <a:bodyPr/>
          <a:lstStyle/>
          <a:p>
            <a:pPr>
              <a:lnSpc>
                <a:spcPct val="80000"/>
              </a:lnSpc>
              <a:spcBef>
                <a:spcPct val="20000"/>
              </a:spcBef>
              <a:defRPr/>
            </a:pPr>
            <a:r>
              <a:rPr lang="en-US" sz="4000" b="1" kern="0" dirty="0">
                <a:latin typeface="Arial Black" pitchFamily="34" charset="0"/>
              </a:rPr>
              <a:t>WHAT ABOUT YOUR </a:t>
            </a:r>
            <a:r>
              <a:rPr lang="en-US" sz="4000" b="1" u="sng" kern="0" dirty="0">
                <a:latin typeface="Arial Black" pitchFamily="34" charset="0"/>
              </a:rPr>
              <a:t>FUTURE</a:t>
            </a:r>
            <a:r>
              <a:rPr lang="en-US" sz="4000" b="1" kern="0" dirty="0">
                <a:latin typeface="Arial Black" pitchFamily="34" charset="0"/>
              </a:rPr>
              <a:t>?</a:t>
            </a:r>
          </a:p>
        </p:txBody>
      </p:sp>
      <p:sp>
        <p:nvSpPr>
          <p:cNvPr id="8" name="Line 11"/>
          <p:cNvSpPr>
            <a:spLocks noChangeShapeType="1"/>
          </p:cNvSpPr>
          <p:nvPr/>
        </p:nvSpPr>
        <p:spPr bwMode="auto">
          <a:xfrm>
            <a:off x="2514600" y="2971800"/>
            <a:ext cx="3352800" cy="0"/>
          </a:xfrm>
          <a:prstGeom prst="line">
            <a:avLst/>
          </a:prstGeom>
          <a:noFill/>
          <a:ln w="7620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1+#ppt_w/2"/>
                                          </p:val>
                                        </p:tav>
                                        <p:tav tm="100000">
                                          <p:val>
                                            <p:strVal val="#ppt_x"/>
                                          </p:val>
                                        </p:tav>
                                      </p:tavLst>
                                    </p:anim>
                                    <p:anim calcmode="lin" valueType="num">
                                      <p:cBhvr additive="base">
                                        <p:cTn id="13" dur="500" fill="hold"/>
                                        <p:tgtEl>
                                          <p:spTgt spid="614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000" fill="hold"/>
                                        <p:tgtEl>
                                          <p:spTgt spid="8"/>
                                        </p:tgtEl>
                                        <p:attrNameLst>
                                          <p:attrName>ppt_x</p:attrName>
                                        </p:attrNameLst>
                                      </p:cBhvr>
                                      <p:tavLst>
                                        <p:tav tm="0">
                                          <p:val>
                                            <p:strVal val="1+#ppt_w/2"/>
                                          </p:val>
                                        </p:tav>
                                        <p:tav tm="100000">
                                          <p:val>
                                            <p:strVal val="#ppt_x"/>
                                          </p:val>
                                        </p:tav>
                                      </p:tavLst>
                                    </p:anim>
                                    <p:anim calcmode="lin" valueType="num">
                                      <p:cBhvr additive="base">
                                        <p:cTn id="17"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0" end="0"/>
                                            </p:txEl>
                                          </p:spTgt>
                                        </p:tgtEl>
                                        <p:attrNameLst>
                                          <p:attrName>style.visibility</p:attrName>
                                        </p:attrNameLst>
                                      </p:cBhvr>
                                      <p:to>
                                        <p:strVal val="visible"/>
                                      </p:to>
                                    </p:set>
                                    <p:animEffect transition="in" filter="fade">
                                      <p:cBhvr>
                                        <p:cTn id="22" dur="500"/>
                                        <p:tgtEl>
                                          <p:spTgt spid="61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p:bldP spid="6148" grpId="0" animBg="1"/>
      <p:bldP spid="6" grpId="0" build="p"/>
      <p:bldP spid="7" grpId="0"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676400" y="914400"/>
            <a:ext cx="7543800" cy="990600"/>
          </a:xfrm>
          <a:solidFill>
            <a:schemeClr val="bg1"/>
          </a:solidFill>
          <a:ln>
            <a:solidFill>
              <a:schemeClr val="bg1"/>
            </a:solidFill>
          </a:ln>
        </p:spPr>
        <p:txBody>
          <a:bodyPr/>
          <a:lstStyle/>
          <a:p>
            <a:pPr eaLnBrk="1" hangingPunct="1"/>
            <a:r>
              <a:rPr lang="en-US" sz="3500" smtClean="0">
                <a:solidFill>
                  <a:srgbClr val="FF0000"/>
                </a:solidFill>
                <a:latin typeface="Arial Black" pitchFamily="34" charset="0"/>
              </a:rPr>
              <a:t>DO YOU HAVE SOME GOALS?</a:t>
            </a:r>
            <a:endParaRPr lang="en-US" sz="3500" smtClean="0">
              <a:solidFill>
                <a:srgbClr val="FF0000"/>
              </a:solidFill>
            </a:endParaRPr>
          </a:p>
        </p:txBody>
      </p:sp>
      <p:sp>
        <p:nvSpPr>
          <p:cNvPr id="6149" name="Rectangle 5"/>
          <p:cNvSpPr>
            <a:spLocks noChangeArrowheads="1"/>
          </p:cNvSpPr>
          <p:nvPr/>
        </p:nvSpPr>
        <p:spPr bwMode="auto">
          <a:xfrm>
            <a:off x="76200" y="914400"/>
            <a:ext cx="1524000" cy="1981200"/>
          </a:xfrm>
          <a:prstGeom prst="rect">
            <a:avLst/>
          </a:prstGeom>
          <a:solidFill>
            <a:srgbClr val="FF0000"/>
          </a:solidFill>
          <a:ln w="9525">
            <a:solidFill>
              <a:schemeClr val="accent2"/>
            </a:solidFill>
            <a:miter lim="800000"/>
            <a:headEnd/>
            <a:tailEnd/>
          </a:ln>
        </p:spPr>
        <p:txBody>
          <a:bodyPr/>
          <a:lstStyle/>
          <a:p>
            <a:pPr algn="ctr">
              <a:lnSpc>
                <a:spcPct val="80000"/>
              </a:lnSpc>
              <a:spcBef>
                <a:spcPct val="20000"/>
              </a:spcBef>
            </a:pPr>
            <a:r>
              <a:rPr lang="en-US" sz="2800" b="1">
                <a:solidFill>
                  <a:srgbClr val="F9FDA1"/>
                </a:solidFill>
              </a:rPr>
              <a:t>DO YOU</a:t>
            </a:r>
          </a:p>
          <a:p>
            <a:pPr algn="ctr">
              <a:lnSpc>
                <a:spcPct val="80000"/>
              </a:lnSpc>
              <a:spcBef>
                <a:spcPct val="20000"/>
              </a:spcBef>
            </a:pPr>
            <a:r>
              <a:rPr lang="en-US" sz="2800" b="1">
                <a:solidFill>
                  <a:srgbClr val="F9FDA1"/>
                </a:solidFill>
              </a:rPr>
              <a:t>HAVE</a:t>
            </a:r>
          </a:p>
          <a:p>
            <a:pPr algn="ctr">
              <a:lnSpc>
                <a:spcPct val="80000"/>
              </a:lnSpc>
              <a:spcBef>
                <a:spcPct val="20000"/>
              </a:spcBef>
            </a:pPr>
            <a:r>
              <a:rPr lang="en-US" sz="2800" b="1">
                <a:solidFill>
                  <a:srgbClr val="F9FDA1"/>
                </a:solidFill>
              </a:rPr>
              <a:t>A PLAN?</a:t>
            </a:r>
          </a:p>
        </p:txBody>
      </p:sp>
      <p:sp>
        <p:nvSpPr>
          <p:cNvPr id="6" name="Rectangle 3"/>
          <p:cNvSpPr txBox="1">
            <a:spLocks noChangeArrowheads="1"/>
          </p:cNvSpPr>
          <p:nvPr/>
        </p:nvSpPr>
        <p:spPr bwMode="auto">
          <a:xfrm>
            <a:off x="152400" y="304800"/>
            <a:ext cx="8991600" cy="533400"/>
          </a:xfrm>
          <a:prstGeom prst="rect">
            <a:avLst/>
          </a:prstGeom>
          <a:noFill/>
          <a:ln w="9525">
            <a:noFill/>
            <a:miter lim="800000"/>
            <a:headEnd/>
            <a:tailEnd/>
          </a:ln>
        </p:spPr>
        <p:txBody>
          <a:bodyPr/>
          <a:lstStyle/>
          <a:p>
            <a:pPr>
              <a:lnSpc>
                <a:spcPct val="80000"/>
              </a:lnSpc>
              <a:spcBef>
                <a:spcPct val="20000"/>
              </a:spcBef>
              <a:defRPr/>
            </a:pPr>
            <a:r>
              <a:rPr lang="en-US" sz="3600" b="1" kern="0" dirty="0">
                <a:latin typeface="Arial Black" pitchFamily="34" charset="0"/>
              </a:rPr>
              <a:t>LET’S TALK ABOUT YOUR </a:t>
            </a:r>
            <a:r>
              <a:rPr lang="en-US" sz="3600" b="1" u="sng" kern="0" dirty="0">
                <a:latin typeface="Arial Black" pitchFamily="34" charset="0"/>
              </a:rPr>
              <a:t>FUTURE</a:t>
            </a:r>
            <a:endParaRPr lang="en-US" sz="3600" b="1" kern="0" dirty="0">
              <a:latin typeface="Arial Black" pitchFamily="34" charset="0"/>
            </a:endParaRPr>
          </a:p>
        </p:txBody>
      </p:sp>
      <p:sp>
        <p:nvSpPr>
          <p:cNvPr id="7" name="Rectangle 2"/>
          <p:cNvSpPr txBox="1">
            <a:spLocks noChangeArrowheads="1"/>
          </p:cNvSpPr>
          <p:nvPr/>
        </p:nvSpPr>
        <p:spPr bwMode="auto">
          <a:xfrm>
            <a:off x="1676400" y="1676400"/>
            <a:ext cx="7543800" cy="990600"/>
          </a:xfrm>
          <a:prstGeom prst="rect">
            <a:avLst/>
          </a:prstGeom>
          <a:solidFill>
            <a:schemeClr val="bg1"/>
          </a:solidFill>
          <a:ln w="9525">
            <a:solidFill>
              <a:schemeClr val="bg1"/>
            </a:solidFill>
            <a:miter lim="800000"/>
            <a:headEnd/>
            <a:tailEnd/>
          </a:ln>
        </p:spPr>
        <p:txBody>
          <a:bodyPr anchor="ctr"/>
          <a:lstStyle/>
          <a:p>
            <a:pPr algn="ctr">
              <a:defRPr/>
            </a:pPr>
            <a:r>
              <a:rPr lang="en-US" sz="3500" kern="0" dirty="0">
                <a:solidFill>
                  <a:schemeClr val="accent6">
                    <a:lumMod val="60000"/>
                    <a:lumOff val="40000"/>
                  </a:schemeClr>
                </a:solidFill>
                <a:effectLst>
                  <a:outerShdw blurRad="38100" dist="38100" dir="2700000" algn="tl">
                    <a:srgbClr val="000000">
                      <a:alpha val="43137"/>
                    </a:srgbClr>
                  </a:outerShdw>
                </a:effectLst>
                <a:latin typeface="Arial Black" pitchFamily="34" charset="0"/>
                <a:ea typeface="+mj-ea"/>
                <a:cs typeface="+mj-cs"/>
              </a:rPr>
              <a:t>DO YOU HAVE SOME STANDARDS TO LIVE BY?</a:t>
            </a:r>
            <a:endParaRPr lang="en-US" sz="3500" kern="0" dirty="0">
              <a:solidFill>
                <a:schemeClr val="accent6">
                  <a:lumMod val="60000"/>
                  <a:lumOff val="40000"/>
                </a:schemeClr>
              </a:solidFill>
              <a:effectLst>
                <a:outerShdw blurRad="38100" dist="38100" dir="2700000" algn="tl">
                  <a:srgbClr val="000000">
                    <a:alpha val="43137"/>
                  </a:srgbClr>
                </a:outerShdw>
              </a:effectLst>
              <a:latin typeface="+mj-lt"/>
              <a:ea typeface="+mj-ea"/>
              <a:cs typeface="+mj-cs"/>
            </a:endParaRPr>
          </a:p>
        </p:txBody>
      </p:sp>
      <p:sp>
        <p:nvSpPr>
          <p:cNvPr id="8" name="Rectangle 2"/>
          <p:cNvSpPr txBox="1">
            <a:spLocks noChangeArrowheads="1"/>
          </p:cNvSpPr>
          <p:nvPr/>
        </p:nvSpPr>
        <p:spPr bwMode="auto">
          <a:xfrm>
            <a:off x="1676400" y="2743200"/>
            <a:ext cx="7543800" cy="990600"/>
          </a:xfrm>
          <a:prstGeom prst="rect">
            <a:avLst/>
          </a:prstGeom>
          <a:solidFill>
            <a:schemeClr val="bg1"/>
          </a:solidFill>
          <a:ln w="9525">
            <a:solidFill>
              <a:schemeClr val="bg1"/>
            </a:solidFill>
            <a:miter lim="800000"/>
            <a:headEnd/>
            <a:tailEnd/>
          </a:ln>
        </p:spPr>
        <p:txBody>
          <a:bodyPr anchor="ctr"/>
          <a:lstStyle/>
          <a:p>
            <a:pPr algn="ctr">
              <a:defRPr/>
            </a:pPr>
            <a:r>
              <a:rPr lang="en-US" sz="3500" kern="0" dirty="0">
                <a:solidFill>
                  <a:srgbClr val="FF0000"/>
                </a:solidFill>
                <a:latin typeface="Arial Black" pitchFamily="34" charset="0"/>
                <a:ea typeface="+mj-ea"/>
                <a:cs typeface="+mj-cs"/>
              </a:rPr>
              <a:t>DO YOU HAVE SOME GUIDE- LINES TO FOLLOW?</a:t>
            </a:r>
            <a:endParaRPr lang="en-US" sz="3500" kern="0" dirty="0">
              <a:solidFill>
                <a:srgbClr val="FF0000"/>
              </a:solidFill>
              <a:latin typeface="+mj-lt"/>
              <a:ea typeface="+mj-ea"/>
              <a:cs typeface="+mj-cs"/>
            </a:endParaRPr>
          </a:p>
        </p:txBody>
      </p:sp>
      <p:sp>
        <p:nvSpPr>
          <p:cNvPr id="11" name="Rectangle 3"/>
          <p:cNvSpPr txBox="1">
            <a:spLocks noChangeArrowheads="1"/>
          </p:cNvSpPr>
          <p:nvPr/>
        </p:nvSpPr>
        <p:spPr bwMode="auto">
          <a:xfrm>
            <a:off x="152400" y="3505200"/>
            <a:ext cx="8991600" cy="3048000"/>
          </a:xfrm>
          <a:prstGeom prst="rect">
            <a:avLst/>
          </a:prstGeom>
          <a:noFill/>
          <a:ln w="9525">
            <a:noFill/>
            <a:miter lim="800000"/>
            <a:headEnd/>
            <a:tailEnd/>
          </a:ln>
        </p:spPr>
        <p:txBody>
          <a:bodyPr/>
          <a:lstStyle/>
          <a:p>
            <a:pPr>
              <a:lnSpc>
                <a:spcPct val="80000"/>
              </a:lnSpc>
              <a:spcBef>
                <a:spcPct val="20000"/>
              </a:spcBef>
              <a:defRPr/>
            </a:pPr>
            <a:r>
              <a:rPr lang="en-US" sz="4000" b="1" kern="0" dirty="0">
                <a:latin typeface="Arial Black" pitchFamily="34" charset="0"/>
              </a:rPr>
              <a:t>Courting?</a:t>
            </a:r>
          </a:p>
          <a:p>
            <a:pPr>
              <a:lnSpc>
                <a:spcPct val="80000"/>
              </a:lnSpc>
              <a:spcBef>
                <a:spcPct val="20000"/>
              </a:spcBef>
              <a:defRPr/>
            </a:pPr>
            <a:r>
              <a:rPr lang="en-US" sz="4000" b="1" kern="0" dirty="0">
                <a:latin typeface="Arial Black" pitchFamily="34" charset="0"/>
              </a:rPr>
              <a:t>  Occupation?</a:t>
            </a:r>
          </a:p>
          <a:p>
            <a:pPr>
              <a:lnSpc>
                <a:spcPct val="80000"/>
              </a:lnSpc>
              <a:spcBef>
                <a:spcPct val="20000"/>
              </a:spcBef>
              <a:defRPr/>
            </a:pPr>
            <a:r>
              <a:rPr lang="en-US" sz="4000" b="1" kern="0" dirty="0">
                <a:latin typeface="Arial Black" pitchFamily="34" charset="0"/>
              </a:rPr>
              <a:t>    Relationship with God?</a:t>
            </a:r>
          </a:p>
          <a:p>
            <a:pPr>
              <a:lnSpc>
                <a:spcPct val="80000"/>
              </a:lnSpc>
              <a:spcBef>
                <a:spcPct val="20000"/>
              </a:spcBef>
              <a:defRPr/>
            </a:pPr>
            <a:r>
              <a:rPr lang="en-US" sz="4000" b="1" kern="0" dirty="0">
                <a:latin typeface="Arial Black" pitchFamily="34" charset="0"/>
              </a:rPr>
              <a:t>      Money?</a:t>
            </a:r>
          </a:p>
          <a:p>
            <a:pPr>
              <a:lnSpc>
                <a:spcPct val="80000"/>
              </a:lnSpc>
              <a:spcBef>
                <a:spcPct val="20000"/>
              </a:spcBef>
              <a:defRPr/>
            </a:pPr>
            <a:r>
              <a:rPr lang="en-US" sz="4000" b="1" kern="0" dirty="0">
                <a:latin typeface="Arial Black" pitchFamily="34" charset="0"/>
              </a:rPr>
              <a:t>        Winning the lost to Christ?</a:t>
            </a:r>
          </a:p>
        </p:txBody>
      </p:sp>
      <p:sp>
        <p:nvSpPr>
          <p:cNvPr id="10" name="Rectangle 2"/>
          <p:cNvSpPr txBox="1">
            <a:spLocks noChangeArrowheads="1"/>
          </p:cNvSpPr>
          <p:nvPr/>
        </p:nvSpPr>
        <p:spPr bwMode="auto">
          <a:xfrm>
            <a:off x="4191000" y="3733800"/>
            <a:ext cx="4800600" cy="990600"/>
          </a:xfrm>
          <a:prstGeom prst="rect">
            <a:avLst/>
          </a:prstGeom>
          <a:solidFill>
            <a:srgbClr val="FFFF00"/>
          </a:solidFill>
          <a:ln w="38100">
            <a:solidFill>
              <a:srgbClr val="FF0000"/>
            </a:solidFill>
            <a:miter lim="800000"/>
            <a:headEnd/>
            <a:tailEnd/>
          </a:ln>
        </p:spPr>
        <p:txBody>
          <a:bodyPr anchor="ctr"/>
          <a:lstStyle/>
          <a:p>
            <a:pPr algn="ctr">
              <a:defRPr/>
            </a:pPr>
            <a:r>
              <a:rPr lang="en-US" sz="3600" kern="0" dirty="0">
                <a:solidFill>
                  <a:schemeClr val="accent6">
                    <a:lumMod val="60000"/>
                    <a:lumOff val="40000"/>
                  </a:schemeClr>
                </a:solidFill>
                <a:effectLst>
                  <a:outerShdw blurRad="38100" dist="38100" dir="2700000" algn="tl">
                    <a:srgbClr val="000000">
                      <a:alpha val="43137"/>
                    </a:srgbClr>
                  </a:outerShdw>
                </a:effectLst>
                <a:latin typeface="Arial Black" pitchFamily="34" charset="0"/>
                <a:ea typeface="+mj-ea"/>
                <a:cs typeface="+mj-cs"/>
              </a:rPr>
              <a:t>HAVE YOU SET</a:t>
            </a:r>
          </a:p>
          <a:p>
            <a:pPr algn="ctr">
              <a:defRPr/>
            </a:pPr>
            <a:r>
              <a:rPr lang="en-US" sz="3600" kern="0" dirty="0">
                <a:solidFill>
                  <a:schemeClr val="accent6">
                    <a:lumMod val="60000"/>
                    <a:lumOff val="40000"/>
                  </a:schemeClr>
                </a:solidFill>
                <a:effectLst>
                  <a:outerShdw blurRad="38100" dist="38100" dir="2700000" algn="tl">
                    <a:srgbClr val="000000">
                      <a:alpha val="43137"/>
                    </a:srgbClr>
                  </a:outerShdw>
                </a:effectLst>
                <a:latin typeface="Arial Black" pitchFamily="34" charset="0"/>
                <a:ea typeface="+mj-ea"/>
                <a:cs typeface="+mj-cs"/>
              </a:rPr>
              <a:t>ANY BOUNDRIES?</a:t>
            </a:r>
            <a:endParaRPr lang="en-US" sz="3600" kern="0" dirty="0">
              <a:solidFill>
                <a:schemeClr val="accent6">
                  <a:lumMod val="60000"/>
                  <a:lumOff val="40000"/>
                </a:schemeClr>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1+#ppt_w/2"/>
                                          </p:val>
                                        </p:tav>
                                        <p:tav tm="100000">
                                          <p:val>
                                            <p:strVal val="#ppt_x"/>
                                          </p:val>
                                        </p:tav>
                                      </p:tavLst>
                                    </p:anim>
                                    <p:anim calcmode="lin" valueType="num">
                                      <p:cBhvr additive="base">
                                        <p:cTn id="13" dur="500" fill="hold"/>
                                        <p:tgtEl>
                                          <p:spTgt spid="614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149">
                                            <p:bg/>
                                          </p:spTgt>
                                        </p:tgtEl>
                                        <p:attrNameLst>
                                          <p:attrName>style.visibility</p:attrName>
                                        </p:attrNameLst>
                                      </p:cBhvr>
                                      <p:to>
                                        <p:strVal val="visible"/>
                                      </p:to>
                                    </p:set>
                                    <p:animEffect transition="in" filter="fade">
                                      <p:cBhvr>
                                        <p:cTn id="17" dur="500"/>
                                        <p:tgtEl>
                                          <p:spTgt spid="6149">
                                            <p:bg/>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149">
                                            <p:txEl>
                                              <p:pRg st="0" end="0"/>
                                            </p:txEl>
                                          </p:spTgt>
                                        </p:tgtEl>
                                        <p:attrNameLst>
                                          <p:attrName>style.visibility</p:attrName>
                                        </p:attrNameLst>
                                      </p:cBhvr>
                                      <p:to>
                                        <p:strVal val="visible"/>
                                      </p:to>
                                    </p:set>
                                    <p:animEffect transition="in" filter="fade">
                                      <p:cBhvr>
                                        <p:cTn id="21" dur="500"/>
                                        <p:tgtEl>
                                          <p:spTgt spid="6149">
                                            <p:txEl>
                                              <p:pRg st="0" end="0"/>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6149">
                                            <p:txEl>
                                              <p:pRg st="1" end="1"/>
                                            </p:txEl>
                                          </p:spTgt>
                                        </p:tgtEl>
                                        <p:attrNameLst>
                                          <p:attrName>style.visibility</p:attrName>
                                        </p:attrNameLst>
                                      </p:cBhvr>
                                      <p:to>
                                        <p:strVal val="visible"/>
                                      </p:to>
                                    </p:set>
                                    <p:animEffect transition="in" filter="fade">
                                      <p:cBhvr>
                                        <p:cTn id="25" dur="500"/>
                                        <p:tgtEl>
                                          <p:spTgt spid="6149">
                                            <p:txEl>
                                              <p:pRg st="1" end="1"/>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6149">
                                            <p:txEl>
                                              <p:pRg st="2" end="2"/>
                                            </p:txEl>
                                          </p:spTgt>
                                        </p:tgtEl>
                                        <p:attrNameLst>
                                          <p:attrName>style.visibility</p:attrName>
                                        </p:attrNameLst>
                                      </p:cBhvr>
                                      <p:to>
                                        <p:strVal val="visible"/>
                                      </p:to>
                                    </p:set>
                                    <p:animEffect transition="in" filter="fade">
                                      <p:cBhvr>
                                        <p:cTn id="29" dur="500"/>
                                        <p:tgtEl>
                                          <p:spTgt spid="614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fade">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fade">
                                      <p:cBhvr>
                                        <p:cTn id="51" dur="500"/>
                                        <p:tgtEl>
                                          <p:spTgt spid="11">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500"/>
                                        <p:tgtEl>
                                          <p:spTgt spid="11">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xEl>
                                              <p:pRg st="3" end="3"/>
                                            </p:txEl>
                                          </p:spTgt>
                                        </p:tgtEl>
                                        <p:attrNameLst>
                                          <p:attrName>style.visibility</p:attrName>
                                        </p:attrNameLst>
                                      </p:cBhvr>
                                      <p:to>
                                        <p:strVal val="visible"/>
                                      </p:to>
                                    </p:set>
                                    <p:animEffect transition="in" filter="fade">
                                      <p:cBhvr>
                                        <p:cTn id="61" dur="500"/>
                                        <p:tgtEl>
                                          <p:spTgt spid="11">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xEl>
                                              <p:pRg st="4" end="4"/>
                                            </p:txEl>
                                          </p:spTgt>
                                        </p:tgtEl>
                                        <p:attrNameLst>
                                          <p:attrName>style.visibility</p:attrName>
                                        </p:attrNameLst>
                                      </p:cBhvr>
                                      <p:to>
                                        <p:strVal val="visible"/>
                                      </p:to>
                                    </p:set>
                                    <p:animEffect transition="in" filter="fade">
                                      <p:cBhvr>
                                        <p:cTn id="66" dur="500"/>
                                        <p:tgtEl>
                                          <p:spTgt spid="11">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1+#ppt_w/2"/>
                                          </p:val>
                                        </p:tav>
                                        <p:tav tm="100000">
                                          <p:val>
                                            <p:strVal val="#ppt_x"/>
                                          </p:val>
                                        </p:tav>
                                      </p:tavLst>
                                    </p:anim>
                                    <p:anim calcmode="lin" valueType="num">
                                      <p:cBhvr additive="base">
                                        <p:cTn id="7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9" grpId="0" build="p" animBg="1"/>
      <p:bldP spid="6" grpId="0" build="p"/>
      <p:bldP spid="7" grpId="0" animBg="1"/>
      <p:bldP spid="8" grpId="0" animBg="1"/>
      <p:bldP spid="11"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76200"/>
            <a:ext cx="7772400" cy="2057400"/>
          </a:xfrm>
          <a:prstGeom prst="rect">
            <a:avLst/>
          </a:prstGeom>
          <a:solidFill>
            <a:srgbClr val="F9FDA1"/>
          </a:solidFill>
          <a:ln>
            <a:solidFill>
              <a:srgbClr val="FF0000"/>
            </a:solidFill>
          </a:ln>
        </p:spPr>
        <p:txBody>
          <a:bodyPr/>
          <a:lstStyle/>
          <a:p>
            <a:pPr algn="ctr">
              <a:defRPr/>
            </a:pPr>
            <a:r>
              <a:rPr lang="en-US" sz="4400" kern="0" dirty="0">
                <a:solidFill>
                  <a:srgbClr val="FF0000"/>
                </a:solidFill>
                <a:effectLst>
                  <a:outerShdw blurRad="38100" dist="38100" dir="2700000" algn="tl">
                    <a:srgbClr val="000000">
                      <a:alpha val="43137"/>
                    </a:srgbClr>
                  </a:outerShdw>
                </a:effectLst>
                <a:latin typeface="Arial Black" pitchFamily="34" charset="0"/>
                <a:ea typeface="+mj-ea"/>
                <a:cs typeface="+mj-cs"/>
              </a:rPr>
              <a:t>I WANT TO GIVE YOU SIX PEOPLE</a:t>
            </a:r>
          </a:p>
          <a:p>
            <a:pPr algn="ctr">
              <a:defRPr/>
            </a:pPr>
            <a:r>
              <a:rPr lang="en-US" sz="4400" kern="0" dirty="0">
                <a:solidFill>
                  <a:srgbClr val="FF0000"/>
                </a:solidFill>
                <a:effectLst>
                  <a:outerShdw blurRad="38100" dist="38100" dir="2700000" algn="tl">
                    <a:srgbClr val="000000">
                      <a:alpha val="43137"/>
                    </a:srgbClr>
                  </a:outerShdw>
                </a:effectLst>
                <a:latin typeface="Arial Black" pitchFamily="34" charset="0"/>
                <a:ea typeface="+mj-ea"/>
                <a:cs typeface="+mj-cs"/>
              </a:rPr>
              <a:t>WHO SAID “NO”</a:t>
            </a:r>
          </a:p>
        </p:txBody>
      </p:sp>
      <p:sp>
        <p:nvSpPr>
          <p:cNvPr id="3" name="Rectangle 2"/>
          <p:cNvSpPr txBox="1">
            <a:spLocks noChangeArrowheads="1"/>
          </p:cNvSpPr>
          <p:nvPr/>
        </p:nvSpPr>
        <p:spPr>
          <a:xfrm>
            <a:off x="304800" y="2209800"/>
            <a:ext cx="8534400" cy="4191000"/>
          </a:xfrm>
          <a:prstGeom prst="rect">
            <a:avLst/>
          </a:prstGeom>
          <a:solidFill>
            <a:srgbClr val="F9FDA1"/>
          </a:solidFill>
          <a:ln>
            <a:solidFill>
              <a:srgbClr val="FF0000"/>
            </a:solidFill>
          </a:ln>
        </p:spPr>
        <p:txBody>
          <a:bodyPr/>
          <a:lstStyle/>
          <a:p>
            <a:pPr algn="ctr">
              <a:defRPr/>
            </a:pPr>
            <a:r>
              <a:rPr lang="en-US" sz="4400" kern="0" dirty="0">
                <a:effectLst>
                  <a:outerShdw blurRad="38100" dist="38100" dir="2700000" algn="tl">
                    <a:srgbClr val="000000">
                      <a:alpha val="43137"/>
                    </a:srgbClr>
                  </a:outerShdw>
                </a:effectLst>
                <a:latin typeface="Arial Black" pitchFamily="34" charset="0"/>
                <a:ea typeface="+mj-ea"/>
                <a:cs typeface="+mj-cs"/>
              </a:rPr>
              <a:t>THESE ARE PEOPLE WHO HAD SOME GODLY BIBLE STANDARDS, AND LIMITS IN THEIR BEHAVOR. THEY SAID “NO” TO SIN AND SAVED THEIR TESTIMONY.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81000" y="1905000"/>
            <a:ext cx="8534400" cy="3276600"/>
          </a:xfrm>
        </p:spPr>
        <p:txBody>
          <a:bodyPr/>
          <a:lstStyle/>
          <a:p>
            <a:pPr algn="l" eaLnBrk="1" hangingPunct="1">
              <a:lnSpc>
                <a:spcPct val="80000"/>
              </a:lnSpc>
            </a:pPr>
            <a:r>
              <a:rPr lang="en-US" sz="3600" b="1" smtClean="0"/>
              <a:t>Daniel 1:8 “But </a:t>
            </a:r>
            <a:r>
              <a:rPr lang="en-US" sz="3600" b="1" u="sng" smtClean="0"/>
              <a:t>Daniel purposed in his heart</a:t>
            </a:r>
            <a:r>
              <a:rPr lang="en-US" sz="3600" b="1" smtClean="0"/>
              <a:t> that he would not defile himself with the portion of the king's meat, nor with the wine which he drank: therefore he requested of the prince of the eunuchs that </a:t>
            </a:r>
            <a:r>
              <a:rPr lang="en-US" sz="3600" b="1" u="sng" smtClean="0"/>
              <a:t>he would not defile himself</a:t>
            </a:r>
            <a:r>
              <a:rPr lang="en-US" sz="3600" b="1" smtClean="0"/>
              <a:t>.” </a:t>
            </a:r>
          </a:p>
        </p:txBody>
      </p:sp>
      <p:sp>
        <p:nvSpPr>
          <p:cNvPr id="3091" name="Rectangle 19"/>
          <p:cNvSpPr>
            <a:spLocks noChangeArrowheads="1"/>
          </p:cNvSpPr>
          <p:nvPr/>
        </p:nvSpPr>
        <p:spPr bwMode="auto">
          <a:xfrm>
            <a:off x="533400" y="381000"/>
            <a:ext cx="8077200" cy="990600"/>
          </a:xfrm>
          <a:prstGeom prst="rect">
            <a:avLst/>
          </a:prstGeom>
          <a:solidFill>
            <a:srgbClr val="F9FDA1"/>
          </a:solidFill>
          <a:ln w="28575">
            <a:solidFill>
              <a:schemeClr val="tx1"/>
            </a:solidFill>
            <a:miter lim="800000"/>
            <a:headEnd/>
            <a:tailEnd/>
          </a:ln>
        </p:spPr>
        <p:txBody>
          <a:bodyPr/>
          <a:lstStyle/>
          <a:p>
            <a:pPr algn="ctr">
              <a:lnSpc>
                <a:spcPct val="80000"/>
              </a:lnSpc>
              <a:spcBef>
                <a:spcPct val="20000"/>
              </a:spcBef>
              <a:defRPr/>
            </a:pPr>
            <a:r>
              <a:rPr lang="en-US" sz="3600" b="1" dirty="0"/>
              <a:t>I. DANIEL - was a man who could say </a:t>
            </a:r>
            <a:r>
              <a:rPr lang="en-US" sz="3600" kern="0" dirty="0">
                <a:effectLst>
                  <a:outerShdw blurRad="38100" dist="38100" dir="2700000" algn="tl">
                    <a:srgbClr val="000000">
                      <a:alpha val="43137"/>
                    </a:srgbClr>
                  </a:outerShdw>
                </a:effectLst>
                <a:latin typeface="Arial Black" pitchFamily="34" charset="0"/>
              </a:rPr>
              <a:t>NO </a:t>
            </a:r>
            <a:r>
              <a:rPr lang="en-US" sz="3600" b="1" dirty="0"/>
              <a:t>to King Nebuchadnezzar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91"/>
                                        </p:tgtEl>
                                        <p:attrNameLst>
                                          <p:attrName>style.visibility</p:attrName>
                                        </p:attrNameLst>
                                      </p:cBhvr>
                                      <p:to>
                                        <p:strVal val="visible"/>
                                      </p:to>
                                    </p:set>
                                    <p:animEffect transition="in" filter="fade">
                                      <p:cBhvr>
                                        <p:cTn id="7" dur="500"/>
                                        <p:tgtEl>
                                          <p:spTgt spid="309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074">
                                            <p:txEl>
                                              <p:pRg st="0" end="0"/>
                                            </p:txEl>
                                          </p:spTgt>
                                        </p:tgtEl>
                                        <p:attrNameLst>
                                          <p:attrName>style.visibility</p:attrName>
                                        </p:attrNameLst>
                                      </p:cBhvr>
                                      <p:to>
                                        <p:strVal val="visible"/>
                                      </p:to>
                                    </p:set>
                                    <p:anim calcmode="lin" valueType="num">
                                      <p:cBhvr>
                                        <p:cTn id="12" dur="500" fill="hold"/>
                                        <p:tgtEl>
                                          <p:spTgt spid="307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07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0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P spid="30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81000" y="685800"/>
            <a:ext cx="8458200" cy="5632450"/>
          </a:xfrm>
          <a:prstGeom prst="rect">
            <a:avLst/>
          </a:prstGeom>
          <a:noFill/>
          <a:ln w="9525">
            <a:noFill/>
            <a:miter lim="800000"/>
            <a:headEnd/>
            <a:tailEnd/>
          </a:ln>
        </p:spPr>
        <p:txBody>
          <a:bodyPr>
            <a:spAutoFit/>
          </a:bodyPr>
          <a:lstStyle/>
          <a:p>
            <a:r>
              <a:rPr lang="en-US" sz="3600" b="1"/>
              <a:t>1 Cor. 3:16  </a:t>
            </a:r>
            <a:r>
              <a:rPr lang="en-US" sz="3600"/>
              <a:t>“Know ye not that ye are the temple of God, and </a:t>
            </a:r>
            <a:r>
              <a:rPr lang="en-US" sz="3600" i="1"/>
              <a:t>that the Spirit of God </a:t>
            </a:r>
            <a:r>
              <a:rPr lang="en-US" sz="3600" b="1" i="1" u="sng"/>
              <a:t>dwelleth in you</a:t>
            </a:r>
            <a:r>
              <a:rPr lang="en-US" sz="3600" i="1"/>
              <a:t>? </a:t>
            </a:r>
            <a:r>
              <a:rPr lang="en-US" sz="3600"/>
              <a:t>17  If any man defile the temple of God, him shall God destroy; for </a:t>
            </a:r>
            <a:r>
              <a:rPr lang="en-US" sz="3600" b="1" u="sng"/>
              <a:t>the temple of God is holy</a:t>
            </a:r>
            <a:r>
              <a:rPr lang="en-US" sz="3600"/>
              <a:t>, which </a:t>
            </a:r>
            <a:r>
              <a:rPr lang="en-US" sz="3600" i="1"/>
              <a:t>temple ye are. </a:t>
            </a:r>
            <a:r>
              <a:rPr lang="en-US" sz="3600"/>
              <a:t>19  What? know ye not that your body is the temple of the Holy Ghost </a:t>
            </a:r>
            <a:r>
              <a:rPr lang="en-US" sz="3600" b="1" i="1" u="sng"/>
              <a:t>which is in you</a:t>
            </a:r>
            <a:r>
              <a:rPr lang="en-US" sz="3600" i="1"/>
              <a:t>, which ye have of God, and </a:t>
            </a:r>
            <a:r>
              <a:rPr lang="en-US" sz="3600" b="1" i="1" u="sng"/>
              <a:t>ye are not your own</a:t>
            </a:r>
            <a:r>
              <a:rPr lang="en-US" sz="3600" i="1"/>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304800" y="1219200"/>
            <a:ext cx="8534400" cy="990600"/>
          </a:xfrm>
        </p:spPr>
        <p:txBody>
          <a:bodyPr/>
          <a:lstStyle/>
          <a:p>
            <a:pPr algn="l" eaLnBrk="1" hangingPunct="1">
              <a:lnSpc>
                <a:spcPct val="80000"/>
              </a:lnSpc>
            </a:pPr>
            <a:r>
              <a:rPr lang="en-US" sz="3600" b="1" smtClean="0"/>
              <a:t>Daniel 3:18 “…</a:t>
            </a:r>
            <a:r>
              <a:rPr lang="en-US" sz="3600" b="1" u="sng" smtClean="0"/>
              <a:t>we will not</a:t>
            </a:r>
            <a:r>
              <a:rPr lang="en-US" sz="3600" b="1" smtClean="0"/>
              <a:t> serve thy gods…”</a:t>
            </a:r>
          </a:p>
        </p:txBody>
      </p:sp>
      <p:sp>
        <p:nvSpPr>
          <p:cNvPr id="3091" name="Rectangle 19"/>
          <p:cNvSpPr>
            <a:spLocks noChangeArrowheads="1"/>
          </p:cNvSpPr>
          <p:nvPr/>
        </p:nvSpPr>
        <p:spPr bwMode="auto">
          <a:xfrm>
            <a:off x="609600" y="228600"/>
            <a:ext cx="8077200" cy="914400"/>
          </a:xfrm>
          <a:prstGeom prst="rect">
            <a:avLst/>
          </a:prstGeom>
          <a:solidFill>
            <a:srgbClr val="F9FDA1"/>
          </a:solidFill>
          <a:ln w="28575">
            <a:solidFill>
              <a:schemeClr val="tx1"/>
            </a:solidFill>
            <a:miter lim="800000"/>
            <a:headEnd/>
            <a:tailEnd/>
          </a:ln>
        </p:spPr>
        <p:txBody>
          <a:bodyPr/>
          <a:lstStyle/>
          <a:p>
            <a:pPr algn="ctr">
              <a:lnSpc>
                <a:spcPct val="80000"/>
              </a:lnSpc>
              <a:spcBef>
                <a:spcPct val="20000"/>
              </a:spcBef>
              <a:defRPr/>
            </a:pPr>
            <a:r>
              <a:rPr lang="en-US" sz="3600" b="1" dirty="0"/>
              <a:t>II. SHADRACH, MESHACH, AND ABEDNEGO - said </a:t>
            </a:r>
            <a:r>
              <a:rPr lang="en-US" sz="3600" kern="0" dirty="0">
                <a:effectLst>
                  <a:outerShdw blurRad="38100" dist="38100" dir="2700000" algn="tl">
                    <a:srgbClr val="000000">
                      <a:alpha val="43137"/>
                    </a:srgbClr>
                  </a:outerShdw>
                </a:effectLst>
                <a:latin typeface="Arial Black" pitchFamily="34" charset="0"/>
              </a:rPr>
              <a:t>NO</a:t>
            </a:r>
            <a:endParaRPr lang="en-US" sz="3600" b="1" dirty="0"/>
          </a:p>
        </p:txBody>
      </p:sp>
      <p:sp>
        <p:nvSpPr>
          <p:cNvPr id="5" name="Rectangle 3"/>
          <p:cNvSpPr txBox="1">
            <a:spLocks noChangeArrowheads="1"/>
          </p:cNvSpPr>
          <p:nvPr/>
        </p:nvSpPr>
        <p:spPr bwMode="auto">
          <a:xfrm>
            <a:off x="304800" y="2209800"/>
            <a:ext cx="8534400" cy="914400"/>
          </a:xfrm>
          <a:prstGeom prst="rect">
            <a:avLst/>
          </a:prstGeom>
          <a:noFill/>
          <a:ln w="9525">
            <a:noFill/>
            <a:miter lim="800000"/>
            <a:headEnd/>
            <a:tailEnd/>
          </a:ln>
        </p:spPr>
        <p:txBody>
          <a:bodyPr/>
          <a:lstStyle/>
          <a:p>
            <a:pPr>
              <a:lnSpc>
                <a:spcPct val="80000"/>
              </a:lnSpc>
            </a:pPr>
            <a:r>
              <a:rPr lang="en-US" sz="3600" b="1"/>
              <a:t>Acts 5:29 “We ought to obey God rather than men.”</a:t>
            </a:r>
          </a:p>
        </p:txBody>
      </p:sp>
      <p:sp>
        <p:nvSpPr>
          <p:cNvPr id="6" name="Rectangle 3"/>
          <p:cNvSpPr txBox="1">
            <a:spLocks noChangeArrowheads="1"/>
          </p:cNvSpPr>
          <p:nvPr/>
        </p:nvSpPr>
        <p:spPr bwMode="auto">
          <a:xfrm>
            <a:off x="0" y="5257800"/>
            <a:ext cx="9144000" cy="1066800"/>
          </a:xfrm>
          <a:prstGeom prst="rect">
            <a:avLst/>
          </a:prstGeom>
          <a:noFill/>
          <a:ln w="9525">
            <a:noFill/>
            <a:miter lim="800000"/>
            <a:headEnd/>
            <a:tailEnd/>
          </a:ln>
        </p:spPr>
        <p:txBody>
          <a:bodyPr/>
          <a:lstStyle/>
          <a:p>
            <a:pPr>
              <a:lnSpc>
                <a:spcPct val="80000"/>
              </a:lnSpc>
              <a:spcBef>
                <a:spcPct val="20000"/>
              </a:spcBef>
              <a:defRPr/>
            </a:pPr>
            <a:r>
              <a:rPr lang="en-US" sz="3600" b="1" kern="0" dirty="0">
                <a:latin typeface="+mn-lt"/>
              </a:rPr>
              <a:t>Esther 1:12 “But queen </a:t>
            </a:r>
            <a:r>
              <a:rPr lang="en-US" sz="3600" b="1" kern="0" dirty="0" err="1">
                <a:latin typeface="+mn-lt"/>
              </a:rPr>
              <a:t>Vashti</a:t>
            </a:r>
            <a:r>
              <a:rPr lang="en-US" sz="3600" b="1" kern="0" dirty="0">
                <a:latin typeface="+mn-lt"/>
              </a:rPr>
              <a:t> refused to come at the king‘s commandment…”</a:t>
            </a:r>
          </a:p>
        </p:txBody>
      </p:sp>
      <p:sp>
        <p:nvSpPr>
          <p:cNvPr id="7" name="Rectangle 19"/>
          <p:cNvSpPr>
            <a:spLocks noChangeArrowheads="1"/>
          </p:cNvSpPr>
          <p:nvPr/>
        </p:nvSpPr>
        <p:spPr bwMode="auto">
          <a:xfrm>
            <a:off x="533400" y="3200400"/>
            <a:ext cx="8077200" cy="1905000"/>
          </a:xfrm>
          <a:prstGeom prst="rect">
            <a:avLst/>
          </a:prstGeom>
          <a:solidFill>
            <a:srgbClr val="F9FDA1"/>
          </a:solidFill>
          <a:ln w="28575">
            <a:solidFill>
              <a:schemeClr val="tx1"/>
            </a:solidFill>
            <a:miter lim="800000"/>
            <a:headEnd/>
            <a:tailEnd/>
          </a:ln>
        </p:spPr>
        <p:txBody>
          <a:bodyPr/>
          <a:lstStyle/>
          <a:p>
            <a:pPr algn="ctr">
              <a:lnSpc>
                <a:spcPct val="80000"/>
              </a:lnSpc>
              <a:spcBef>
                <a:spcPct val="20000"/>
              </a:spcBef>
              <a:defRPr/>
            </a:pPr>
            <a:r>
              <a:rPr lang="en-US" sz="3600" b="1" dirty="0"/>
              <a:t>III. QUEEN VASHTI - said </a:t>
            </a:r>
            <a:r>
              <a:rPr lang="en-US" sz="3600" kern="0" dirty="0">
                <a:effectLst>
                  <a:outerShdw blurRad="38100" dist="38100" dir="2700000" algn="tl">
                    <a:srgbClr val="000000">
                      <a:alpha val="43137"/>
                    </a:srgbClr>
                  </a:outerShdw>
                </a:effectLst>
                <a:latin typeface="Arial Black" pitchFamily="34" charset="0"/>
              </a:rPr>
              <a:t>NO </a:t>
            </a:r>
            <a:r>
              <a:rPr lang="en-US" sz="3600" b="1" dirty="0"/>
              <a:t>to her husband the King.  </a:t>
            </a:r>
            <a:br>
              <a:rPr lang="en-US" sz="3600" b="1" dirty="0"/>
            </a:br>
            <a:r>
              <a:rPr lang="en-US" sz="3600" b="1" dirty="0"/>
              <a:t>The King said to her,  I want you to display yourself before my friends.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91"/>
                                        </p:tgtEl>
                                        <p:attrNameLst>
                                          <p:attrName>style.visibility</p:attrName>
                                        </p:attrNameLst>
                                      </p:cBhvr>
                                      <p:to>
                                        <p:strVal val="visible"/>
                                      </p:to>
                                    </p:set>
                                    <p:animEffect transition="in" filter="fade">
                                      <p:cBhvr>
                                        <p:cTn id="7" dur="500"/>
                                        <p:tgtEl>
                                          <p:spTgt spid="30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2">
                                            <p:txEl>
                                              <p:pRg st="0" end="0"/>
                                            </p:txEl>
                                          </p:spTgt>
                                        </p:tgtEl>
                                        <p:attrNameLst>
                                          <p:attrName>style.visibility</p:attrName>
                                        </p:attrNameLst>
                                      </p:cBhvr>
                                      <p:to>
                                        <p:strVal val="visible"/>
                                      </p:to>
                                    </p:set>
                                    <p:animEffect transition="in" filter="fade">
                                      <p:cBhvr>
                                        <p:cTn id="12" dur="500"/>
                                        <p:tgtEl>
                                          <p:spTgt spid="51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P spid="3091" grpId="0" animBg="1"/>
      <p:bldP spid="5" grpId="0"/>
      <p:bldP spid="6" grpId="0"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304800" y="1371600"/>
            <a:ext cx="8534400" cy="5257800"/>
          </a:xfrm>
        </p:spPr>
        <p:txBody>
          <a:bodyPr/>
          <a:lstStyle/>
          <a:p>
            <a:pPr algn="l" eaLnBrk="1" hangingPunct="1">
              <a:lnSpc>
                <a:spcPct val="80000"/>
              </a:lnSpc>
            </a:pPr>
            <a:r>
              <a:rPr lang="en-US" sz="3600" b="1" smtClean="0"/>
              <a:t>Genesis 39:7-12 “And it came to pass after these things, that his master's wife cast her eyes upon Joseph; and she said, Lie with me. 8 But he refused…and said, how then </a:t>
            </a:r>
            <a:r>
              <a:rPr lang="en-US" sz="3600" b="1" u="sng" smtClean="0"/>
              <a:t>can I do this great wickedness</a:t>
            </a:r>
            <a:r>
              <a:rPr lang="en-US" sz="3600" b="1" smtClean="0"/>
              <a:t>, and </a:t>
            </a:r>
            <a:r>
              <a:rPr lang="en-US" sz="3600" b="1" u="sng" smtClean="0"/>
              <a:t>sin against God</a:t>
            </a:r>
            <a:r>
              <a:rPr lang="en-US" sz="3600" b="1" smtClean="0"/>
              <a:t>?... and </a:t>
            </a:r>
            <a:r>
              <a:rPr lang="en-US" sz="3600" b="1" u="sng" smtClean="0"/>
              <a:t>he left his garment in her hand, and fled, and got him out</a:t>
            </a:r>
            <a:r>
              <a:rPr lang="en-US" sz="3600" b="1" smtClean="0"/>
              <a:t>.” </a:t>
            </a:r>
          </a:p>
          <a:p>
            <a:pPr algn="l" eaLnBrk="1" hangingPunct="1">
              <a:lnSpc>
                <a:spcPct val="80000"/>
              </a:lnSpc>
            </a:pPr>
            <a:endParaRPr lang="en-US" sz="3600" b="1" smtClean="0"/>
          </a:p>
        </p:txBody>
      </p:sp>
      <p:sp>
        <p:nvSpPr>
          <p:cNvPr id="3091" name="Rectangle 19"/>
          <p:cNvSpPr>
            <a:spLocks noChangeArrowheads="1"/>
          </p:cNvSpPr>
          <p:nvPr/>
        </p:nvSpPr>
        <p:spPr bwMode="auto">
          <a:xfrm>
            <a:off x="609600" y="228600"/>
            <a:ext cx="8077200" cy="1066800"/>
          </a:xfrm>
          <a:prstGeom prst="rect">
            <a:avLst/>
          </a:prstGeom>
          <a:solidFill>
            <a:srgbClr val="F9FDA1"/>
          </a:solidFill>
          <a:ln w="28575">
            <a:solidFill>
              <a:schemeClr val="tx1"/>
            </a:solidFill>
            <a:miter lim="800000"/>
            <a:headEnd/>
            <a:tailEnd/>
          </a:ln>
        </p:spPr>
        <p:txBody>
          <a:bodyPr/>
          <a:lstStyle/>
          <a:p>
            <a:pPr algn="ctr">
              <a:lnSpc>
                <a:spcPct val="80000"/>
              </a:lnSpc>
              <a:spcBef>
                <a:spcPct val="20000"/>
              </a:spcBef>
              <a:defRPr/>
            </a:pPr>
            <a:r>
              <a:rPr lang="en-US" sz="3600" b="1" dirty="0"/>
              <a:t>IV. JOSEPH - said </a:t>
            </a:r>
            <a:r>
              <a:rPr lang="en-US" sz="3600" kern="0" dirty="0">
                <a:effectLst>
                  <a:outerShdw blurRad="38100" dist="38100" dir="2700000" algn="tl">
                    <a:srgbClr val="000000">
                      <a:alpha val="43137"/>
                    </a:srgbClr>
                  </a:outerShdw>
                </a:effectLst>
                <a:latin typeface="Arial Black" pitchFamily="34" charset="0"/>
              </a:rPr>
              <a:t>NO</a:t>
            </a:r>
          </a:p>
          <a:p>
            <a:pPr algn="ctr">
              <a:lnSpc>
                <a:spcPct val="80000"/>
              </a:lnSpc>
              <a:spcBef>
                <a:spcPct val="20000"/>
              </a:spcBef>
              <a:defRPr/>
            </a:pPr>
            <a:r>
              <a:rPr lang="en-US" sz="3600" b="1" dirty="0"/>
              <a:t>to </a:t>
            </a:r>
            <a:r>
              <a:rPr lang="en-US" sz="3600" b="1" dirty="0" err="1"/>
              <a:t>Potiphar’s</a:t>
            </a:r>
            <a:r>
              <a:rPr lang="en-US" sz="3600" b="1" dirty="0"/>
              <a:t> wife</a:t>
            </a:r>
          </a:p>
        </p:txBody>
      </p:sp>
      <p:sp>
        <p:nvSpPr>
          <p:cNvPr id="4" name="Rectangle 19"/>
          <p:cNvSpPr>
            <a:spLocks noChangeArrowheads="1"/>
          </p:cNvSpPr>
          <p:nvPr/>
        </p:nvSpPr>
        <p:spPr bwMode="auto">
          <a:xfrm>
            <a:off x="609600" y="5105400"/>
            <a:ext cx="8077200" cy="1066800"/>
          </a:xfrm>
          <a:prstGeom prst="rect">
            <a:avLst/>
          </a:prstGeom>
          <a:solidFill>
            <a:srgbClr val="F9FDA1"/>
          </a:solidFill>
          <a:ln w="28575">
            <a:solidFill>
              <a:schemeClr val="tx1"/>
            </a:solidFill>
            <a:miter lim="800000"/>
            <a:headEnd/>
            <a:tailEnd/>
          </a:ln>
        </p:spPr>
        <p:txBody>
          <a:bodyPr/>
          <a:lstStyle/>
          <a:p>
            <a:pPr algn="ctr">
              <a:lnSpc>
                <a:spcPct val="80000"/>
              </a:lnSpc>
              <a:spcBef>
                <a:spcPct val="20000"/>
              </a:spcBef>
              <a:defRPr/>
            </a:pPr>
            <a:r>
              <a:rPr lang="en-US" sz="3600" b="1" dirty="0"/>
              <a:t>YOU NEED TO SAY </a:t>
            </a:r>
            <a:r>
              <a:rPr lang="en-US" sz="3600" kern="0" dirty="0">
                <a:effectLst>
                  <a:outerShdw blurRad="38100" dist="38100" dir="2700000" algn="tl">
                    <a:srgbClr val="000000">
                      <a:alpha val="43137"/>
                    </a:srgbClr>
                  </a:outerShdw>
                </a:effectLst>
                <a:latin typeface="Arial Black" pitchFamily="34" charset="0"/>
              </a:rPr>
              <a:t>NO</a:t>
            </a:r>
          </a:p>
          <a:p>
            <a:pPr algn="ctr">
              <a:lnSpc>
                <a:spcPct val="80000"/>
              </a:lnSpc>
              <a:spcBef>
                <a:spcPct val="20000"/>
              </a:spcBef>
              <a:defRPr/>
            </a:pPr>
            <a:r>
              <a:rPr lang="en-US" sz="3600" b="1" kern="0" dirty="0">
                <a:effectLst>
                  <a:outerShdw blurRad="38100" dist="38100" dir="2700000" algn="tl">
                    <a:srgbClr val="000000">
                      <a:alpha val="43137"/>
                    </a:srgbClr>
                  </a:outerShdw>
                </a:effectLst>
                <a:latin typeface="Arial Black" pitchFamily="34" charset="0"/>
              </a:rPr>
              <a:t>TO SIN.</a:t>
            </a:r>
            <a:r>
              <a:rPr lang="en-US" sz="36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91"/>
                                        </p:tgtEl>
                                        <p:attrNameLst>
                                          <p:attrName>style.visibility</p:attrName>
                                        </p:attrNameLst>
                                      </p:cBhvr>
                                      <p:to>
                                        <p:strVal val="visible"/>
                                      </p:to>
                                    </p:set>
                                    <p:animEffect transition="in" filter="fade">
                                      <p:cBhvr>
                                        <p:cTn id="7" dur="500"/>
                                        <p:tgtEl>
                                          <p:spTgt spid="309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122">
                                            <p:txEl>
                                              <p:pRg st="0" end="0"/>
                                            </p:txEl>
                                          </p:spTgt>
                                        </p:tgtEl>
                                        <p:attrNameLst>
                                          <p:attrName>style.visibility</p:attrName>
                                        </p:attrNameLst>
                                      </p:cBhvr>
                                      <p:to>
                                        <p:strVal val="visible"/>
                                      </p:to>
                                    </p:set>
                                    <p:anim calcmode="lin" valueType="num">
                                      <p:cBhvr>
                                        <p:cTn id="12"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12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P spid="3091"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Grp="1" noChangeArrowheads="1"/>
          </p:cNvSpPr>
          <p:nvPr>
            <p:ph type="subTitle" idx="4294967295"/>
          </p:nvPr>
        </p:nvSpPr>
        <p:spPr>
          <a:xfrm>
            <a:off x="406400" y="76200"/>
            <a:ext cx="8432800" cy="1676400"/>
          </a:xfrm>
          <a:solidFill>
            <a:schemeClr val="tx2">
              <a:lumMod val="95000"/>
              <a:lumOff val="5000"/>
            </a:schemeClr>
          </a:solidFill>
        </p:spPr>
        <p:txBody>
          <a:bodyPr/>
          <a:lstStyle/>
          <a:p>
            <a:pPr marL="0" indent="0">
              <a:buFontTx/>
              <a:buNone/>
              <a:defRPr/>
            </a:pPr>
            <a:r>
              <a:rPr lang="en-US" sz="3600" b="1" dirty="0" smtClean="0">
                <a:solidFill>
                  <a:srgbClr val="FFFF00"/>
                </a:solidFill>
                <a:latin typeface="Arial Black" pitchFamily="34" charset="0"/>
              </a:rPr>
              <a:t>The DASH </a:t>
            </a:r>
            <a:br>
              <a:rPr lang="en-US" sz="3600" b="1" dirty="0" smtClean="0">
                <a:solidFill>
                  <a:srgbClr val="FFFF00"/>
                </a:solidFill>
                <a:latin typeface="Arial Black" pitchFamily="34" charset="0"/>
              </a:rPr>
            </a:br>
            <a:r>
              <a:rPr lang="en-US" sz="3600" b="1" dirty="0" smtClean="0">
                <a:solidFill>
                  <a:srgbClr val="FFFF00"/>
                </a:solidFill>
                <a:latin typeface="Arial Black" pitchFamily="34" charset="0"/>
              </a:rPr>
              <a:t>in your future should be filled with “NO’S to SIN.”</a:t>
            </a:r>
          </a:p>
          <a:p>
            <a:pPr marL="0" indent="0" algn="ctr">
              <a:buFontTx/>
              <a:buNone/>
              <a:defRPr/>
            </a:pPr>
            <a:endParaRPr lang="en-US" sz="4000" b="1" dirty="0" smtClean="0">
              <a:solidFill>
                <a:srgbClr val="FFFF00"/>
              </a:solidFill>
            </a:endParaRPr>
          </a:p>
        </p:txBody>
      </p:sp>
      <p:sp>
        <p:nvSpPr>
          <p:cNvPr id="3" name="Rectangle 15"/>
          <p:cNvSpPr txBox="1">
            <a:spLocks noChangeArrowheads="1"/>
          </p:cNvSpPr>
          <p:nvPr/>
        </p:nvSpPr>
        <p:spPr bwMode="auto">
          <a:xfrm>
            <a:off x="457200" y="1828800"/>
            <a:ext cx="8432800" cy="1600200"/>
          </a:xfrm>
          <a:prstGeom prst="rect">
            <a:avLst/>
          </a:prstGeom>
          <a:noFill/>
          <a:ln w="9525">
            <a:noFill/>
            <a:miter lim="800000"/>
            <a:headEnd/>
            <a:tailEnd/>
          </a:ln>
        </p:spPr>
        <p:txBody>
          <a:bodyPr/>
          <a:lstStyle/>
          <a:p>
            <a:pPr eaLnBrk="0" hangingPunct="0">
              <a:spcBef>
                <a:spcPct val="20000"/>
              </a:spcBef>
              <a:defRPr/>
            </a:pPr>
            <a:r>
              <a:rPr lang="en-US" sz="3200" b="1" kern="0" dirty="0">
                <a:latin typeface="Arial" pitchFamily="34" charset="0"/>
                <a:cs typeface="Arial" pitchFamily="34" charset="0"/>
              </a:rPr>
              <a:t>1 Timothy 3:15  “But if I tarry long, </a:t>
            </a:r>
            <a:r>
              <a:rPr lang="en-US" sz="3200" b="1" u="sng" kern="0" dirty="0">
                <a:latin typeface="Arial" pitchFamily="34" charset="0"/>
                <a:cs typeface="Arial" pitchFamily="34" charset="0"/>
              </a:rPr>
              <a:t>that thou </a:t>
            </a:r>
            <a:r>
              <a:rPr lang="en-US" sz="3200" b="1" u="sng" kern="0" dirty="0" err="1">
                <a:latin typeface="Arial" pitchFamily="34" charset="0"/>
                <a:cs typeface="Arial" pitchFamily="34" charset="0"/>
              </a:rPr>
              <a:t>mayest</a:t>
            </a:r>
            <a:r>
              <a:rPr lang="en-US" sz="3200" b="1" u="sng" kern="0" dirty="0">
                <a:latin typeface="Arial" pitchFamily="34" charset="0"/>
                <a:cs typeface="Arial" pitchFamily="34" charset="0"/>
              </a:rPr>
              <a:t> know how thou </a:t>
            </a:r>
            <a:r>
              <a:rPr lang="en-US" sz="3200" b="1" u="sng" kern="0" dirty="0" err="1">
                <a:latin typeface="Arial" pitchFamily="34" charset="0"/>
                <a:cs typeface="Arial" pitchFamily="34" charset="0"/>
              </a:rPr>
              <a:t>oughtest</a:t>
            </a:r>
            <a:r>
              <a:rPr lang="en-US" sz="3200" b="1" u="sng" kern="0" dirty="0">
                <a:latin typeface="Arial" pitchFamily="34" charset="0"/>
                <a:cs typeface="Arial" pitchFamily="34" charset="0"/>
              </a:rPr>
              <a:t> to behave</a:t>
            </a:r>
            <a:r>
              <a:rPr lang="en-US" sz="3200" b="1" kern="0" dirty="0">
                <a:latin typeface="Arial" pitchFamily="34" charset="0"/>
                <a:cs typeface="Arial" pitchFamily="34" charset="0"/>
              </a:rPr>
              <a:t>.…”</a:t>
            </a:r>
          </a:p>
        </p:txBody>
      </p:sp>
      <p:sp>
        <p:nvSpPr>
          <p:cNvPr id="4" name="Rectangle 15"/>
          <p:cNvSpPr txBox="1">
            <a:spLocks noChangeArrowheads="1"/>
          </p:cNvSpPr>
          <p:nvPr/>
        </p:nvSpPr>
        <p:spPr bwMode="auto">
          <a:xfrm>
            <a:off x="457200" y="3657600"/>
            <a:ext cx="8432800" cy="1524000"/>
          </a:xfrm>
          <a:prstGeom prst="rect">
            <a:avLst/>
          </a:prstGeom>
          <a:noFill/>
          <a:ln w="9525">
            <a:noFill/>
            <a:miter lim="800000"/>
            <a:headEnd/>
            <a:tailEnd/>
          </a:ln>
        </p:spPr>
        <p:txBody>
          <a:bodyPr/>
          <a:lstStyle/>
          <a:p>
            <a:pPr eaLnBrk="0" hangingPunct="0">
              <a:spcBef>
                <a:spcPct val="20000"/>
              </a:spcBef>
              <a:defRPr/>
            </a:pPr>
            <a:r>
              <a:rPr lang="en-US" sz="3200" b="1" kern="0" dirty="0" err="1">
                <a:latin typeface="Arial" pitchFamily="34" charset="0"/>
                <a:cs typeface="Arial" pitchFamily="34" charset="0"/>
              </a:rPr>
              <a:t>Psa</a:t>
            </a:r>
            <a:r>
              <a:rPr lang="en-US" sz="3200" b="1" kern="0" dirty="0">
                <a:latin typeface="Arial" pitchFamily="34" charset="0"/>
                <a:cs typeface="Arial" pitchFamily="34" charset="0"/>
              </a:rPr>
              <a:t>. 101:2  “</a:t>
            </a:r>
            <a:r>
              <a:rPr lang="en-US" sz="3200" b="1" u="sng" kern="0" dirty="0">
                <a:latin typeface="Arial" pitchFamily="34" charset="0"/>
                <a:cs typeface="Arial" pitchFamily="34" charset="0"/>
              </a:rPr>
              <a:t>I will behave myself wisely in a perfect way</a:t>
            </a:r>
            <a:r>
              <a:rPr lang="en-US" sz="3200" b="1" kern="0" dirty="0">
                <a:latin typeface="Arial" pitchFamily="34" charset="0"/>
                <a:cs typeface="Arial" pitchFamily="34" charset="0"/>
              </a:rPr>
              <a:t>… I will walk within my house with a perfect heart.”</a:t>
            </a:r>
          </a:p>
        </p:txBody>
      </p:sp>
      <p:sp>
        <p:nvSpPr>
          <p:cNvPr id="5" name="Rectangle 4"/>
          <p:cNvSpPr/>
          <p:nvPr/>
        </p:nvSpPr>
        <p:spPr>
          <a:xfrm>
            <a:off x="3124200" y="152400"/>
            <a:ext cx="556260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Arial Black" pitchFamily="34" charset="0"/>
            </a:endParaRPr>
          </a:p>
        </p:txBody>
      </p:sp>
      <p:sp>
        <p:nvSpPr>
          <p:cNvPr id="6" name="Rectangle 5"/>
          <p:cNvSpPr>
            <a:spLocks noChangeArrowheads="1"/>
          </p:cNvSpPr>
          <p:nvPr/>
        </p:nvSpPr>
        <p:spPr bwMode="auto">
          <a:xfrm>
            <a:off x="3124200" y="152400"/>
            <a:ext cx="5434013" cy="461963"/>
          </a:xfrm>
          <a:prstGeom prst="rect">
            <a:avLst/>
          </a:prstGeom>
          <a:noFill/>
          <a:ln w="9525">
            <a:noFill/>
            <a:miter lim="800000"/>
            <a:headEnd/>
            <a:tailEnd/>
          </a:ln>
        </p:spPr>
        <p:txBody>
          <a:bodyPr wrap="none">
            <a:spAutoFit/>
          </a:bodyPr>
          <a:lstStyle/>
          <a:p>
            <a:pPr algn="ctr"/>
            <a:r>
              <a:rPr lang="en-US" sz="2400" b="1">
                <a:solidFill>
                  <a:srgbClr val="FFFF00"/>
                </a:solidFill>
                <a:latin typeface="Arial Black" pitchFamily="34" charset="0"/>
              </a:rPr>
              <a:t>Say NO  NO  NO  NO  NO to SIN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14600"/>
            <a:ext cx="7848600" cy="2209800"/>
          </a:xfrm>
        </p:spPr>
        <p:txBody>
          <a:bodyPr/>
          <a:lstStyle/>
          <a:p>
            <a:pPr algn="l"/>
            <a:r>
              <a:rPr lang="en-US" b="1" smtClean="0"/>
              <a:t>Pastor Toquero has asked me to take part in this wonderful event. It is my honor and privilege to do so. </a:t>
            </a:r>
          </a:p>
          <a:p>
            <a:pPr algn="l"/>
            <a:r>
              <a:rPr lang="en-US" b="1" smtClean="0"/>
              <a:t>Thank you, President Toquero.</a:t>
            </a:r>
          </a:p>
        </p:txBody>
      </p:sp>
      <p:sp>
        <p:nvSpPr>
          <p:cNvPr id="5" name="Subtitle 2"/>
          <p:cNvSpPr txBox="1">
            <a:spLocks/>
          </p:cNvSpPr>
          <p:nvPr/>
        </p:nvSpPr>
        <p:spPr bwMode="auto">
          <a:xfrm>
            <a:off x="685800" y="4724400"/>
            <a:ext cx="8001000" cy="1981200"/>
          </a:xfrm>
          <a:prstGeom prst="rect">
            <a:avLst/>
          </a:prstGeom>
          <a:noFill/>
          <a:ln w="9525">
            <a:noFill/>
            <a:miter lim="800000"/>
            <a:headEnd/>
            <a:tailEnd/>
          </a:ln>
        </p:spPr>
        <p:txBody>
          <a:bodyPr/>
          <a:lstStyle/>
          <a:p>
            <a:pPr eaLnBrk="0" hangingPunct="0">
              <a:spcBef>
                <a:spcPct val="20000"/>
              </a:spcBef>
              <a:defRPr/>
            </a:pPr>
            <a:r>
              <a:rPr lang="en-US" sz="3200" b="1" kern="0" dirty="0">
                <a:latin typeface="+mn-lt"/>
              </a:rPr>
              <a:t>Please permit me to take </a:t>
            </a:r>
            <a:r>
              <a:rPr lang="en-US" sz="3200" b="1" kern="0" dirty="0" err="1">
                <a:latin typeface="+mn-lt"/>
              </a:rPr>
              <a:t>you</a:t>
            </a:r>
            <a:r>
              <a:rPr lang="en-US" sz="3200" b="1" kern="0" dirty="0">
                <a:latin typeface="+mn-lt"/>
              </a:rPr>
              <a:t> back to the beginning of LBI in 1982, just two years after the La Loma Baptist Church was started.</a:t>
            </a:r>
          </a:p>
        </p:txBody>
      </p:sp>
      <p:pic>
        <p:nvPicPr>
          <p:cNvPr id="8" name="Picture 7" descr="graduation cap 1.jpg"/>
          <p:cNvPicPr>
            <a:picLocks noChangeAspect="1"/>
          </p:cNvPicPr>
          <p:nvPr/>
        </p:nvPicPr>
        <p:blipFill>
          <a:blip r:embed="rId2"/>
          <a:srcRect/>
          <a:stretch>
            <a:fillRect/>
          </a:stretch>
        </p:blipFill>
        <p:spPr bwMode="auto">
          <a:xfrm rot="-943639">
            <a:off x="179388" y="401638"/>
            <a:ext cx="2093912" cy="1654175"/>
          </a:xfrm>
          <a:prstGeom prst="rect">
            <a:avLst/>
          </a:prstGeom>
          <a:noFill/>
          <a:ln w="9525">
            <a:noFill/>
            <a:miter lim="800000"/>
            <a:headEnd/>
            <a:tailEnd/>
          </a:ln>
        </p:spPr>
      </p:pic>
      <p:sp>
        <p:nvSpPr>
          <p:cNvPr id="10" name="Title 1"/>
          <p:cNvSpPr txBox="1">
            <a:spLocks/>
          </p:cNvSpPr>
          <p:nvPr/>
        </p:nvSpPr>
        <p:spPr bwMode="auto">
          <a:xfrm>
            <a:off x="990600" y="76200"/>
            <a:ext cx="7848600" cy="23622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Arial Black" pitchFamily="34" charset="0"/>
                <a:ea typeface="+mj-ea"/>
                <a:cs typeface="+mj-cs"/>
              </a:rPr>
              <a:t>Greetings to all of you for this special</a:t>
            </a:r>
          </a:p>
          <a:p>
            <a:pPr algn="ctr" eaLnBrk="0" hangingPunct="0">
              <a:defRPr/>
            </a:pPr>
            <a:r>
              <a:rPr lang="en-US" sz="4400" kern="0" dirty="0">
                <a:solidFill>
                  <a:schemeClr val="tx2"/>
                </a:solidFill>
                <a:latin typeface="Arial Black" pitchFamily="34" charset="0"/>
                <a:ea typeface="+mj-ea"/>
                <a:cs typeface="+mj-cs"/>
              </a:rPr>
              <a:t>2021</a:t>
            </a:r>
          </a:p>
          <a:p>
            <a:pPr algn="ctr" eaLnBrk="0" hangingPunct="0">
              <a:defRPr/>
            </a:pPr>
            <a:r>
              <a:rPr lang="en-US" sz="4400" kern="0" dirty="0">
                <a:solidFill>
                  <a:schemeClr val="tx2"/>
                </a:solidFill>
                <a:latin typeface="Arial Black" pitchFamily="34" charset="0"/>
                <a:ea typeface="+mj-ea"/>
                <a:cs typeface="+mj-cs"/>
              </a:rPr>
              <a:t>Graduation Ceremony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Grp="1" noChangeArrowheads="1"/>
          </p:cNvSpPr>
          <p:nvPr>
            <p:ph type="subTitle" idx="4294967295"/>
          </p:nvPr>
        </p:nvSpPr>
        <p:spPr>
          <a:xfrm>
            <a:off x="406400" y="76200"/>
            <a:ext cx="8432800" cy="2133600"/>
          </a:xfrm>
          <a:solidFill>
            <a:schemeClr val="tx2">
              <a:lumMod val="95000"/>
              <a:lumOff val="5000"/>
            </a:schemeClr>
          </a:solidFill>
        </p:spPr>
        <p:txBody>
          <a:bodyPr/>
          <a:lstStyle/>
          <a:p>
            <a:pPr marL="0" indent="0" algn="ctr">
              <a:buFontTx/>
              <a:buNone/>
              <a:defRPr/>
            </a:pPr>
            <a:r>
              <a:rPr lang="en-US" sz="4000" b="1" dirty="0" smtClean="0">
                <a:solidFill>
                  <a:srgbClr val="FFFF00"/>
                </a:solidFill>
                <a:latin typeface="Arial Black" pitchFamily="34" charset="0"/>
              </a:rPr>
              <a:t>LET ME GIVE YOU</a:t>
            </a:r>
          </a:p>
          <a:p>
            <a:pPr marL="0" indent="0" algn="ctr">
              <a:buFontTx/>
              <a:buNone/>
              <a:defRPr/>
            </a:pPr>
            <a:r>
              <a:rPr lang="en-US" sz="4000" b="1" dirty="0" smtClean="0">
                <a:solidFill>
                  <a:srgbClr val="FFFF00"/>
                </a:solidFill>
                <a:latin typeface="Arial Black" pitchFamily="34" charset="0"/>
              </a:rPr>
              <a:t>8 BIBLE RULES or GUIDE LINES TO LIVE BY.</a:t>
            </a:r>
          </a:p>
          <a:p>
            <a:pPr marL="0" indent="0" algn="ctr">
              <a:buFontTx/>
              <a:buNone/>
              <a:defRPr/>
            </a:pPr>
            <a:endParaRPr lang="en-US" sz="4000" b="1" dirty="0" smtClean="0">
              <a:solidFill>
                <a:srgbClr val="FFFF00"/>
              </a:solidFill>
            </a:endParaRPr>
          </a:p>
        </p:txBody>
      </p:sp>
      <p:sp>
        <p:nvSpPr>
          <p:cNvPr id="3" name="Rectangle 15"/>
          <p:cNvSpPr txBox="1">
            <a:spLocks noChangeArrowheads="1"/>
          </p:cNvSpPr>
          <p:nvPr/>
        </p:nvSpPr>
        <p:spPr bwMode="auto">
          <a:xfrm>
            <a:off x="457200" y="2286000"/>
            <a:ext cx="8432800" cy="4191000"/>
          </a:xfrm>
          <a:prstGeom prst="rect">
            <a:avLst/>
          </a:prstGeom>
          <a:noFill/>
          <a:ln w="9525">
            <a:noFill/>
            <a:miter lim="800000"/>
            <a:headEnd/>
            <a:tailEnd/>
          </a:ln>
        </p:spPr>
        <p:txBody>
          <a:bodyPr/>
          <a:lstStyle/>
          <a:p>
            <a:pPr eaLnBrk="0" hangingPunct="0">
              <a:spcBef>
                <a:spcPct val="20000"/>
              </a:spcBef>
              <a:defRPr/>
            </a:pPr>
            <a:r>
              <a:rPr lang="en-US" sz="3600" b="1" kern="0" dirty="0">
                <a:solidFill>
                  <a:schemeClr val="accent2"/>
                </a:solidFill>
                <a:latin typeface="Arial Black" pitchFamily="34" charset="0"/>
              </a:rPr>
              <a:t>God’s people have always asked me, “Is it right or is it wrong to do this or that?” </a:t>
            </a:r>
          </a:p>
          <a:p>
            <a:pPr eaLnBrk="0" hangingPunct="0">
              <a:spcBef>
                <a:spcPct val="20000"/>
              </a:spcBef>
              <a:defRPr/>
            </a:pPr>
            <a:r>
              <a:rPr lang="en-US" sz="3600" b="1" kern="0" dirty="0">
                <a:solidFill>
                  <a:schemeClr val="accent2"/>
                </a:solidFill>
                <a:latin typeface="Arial Black" pitchFamily="34" charset="0"/>
              </a:rPr>
              <a:t>The Bible is our guide Book. </a:t>
            </a:r>
          </a:p>
          <a:p>
            <a:pPr eaLnBrk="0" hangingPunct="0">
              <a:spcBef>
                <a:spcPct val="20000"/>
              </a:spcBef>
              <a:defRPr/>
            </a:pPr>
            <a:r>
              <a:rPr lang="en-US" sz="3600" b="1" kern="0" dirty="0">
                <a:solidFill>
                  <a:schemeClr val="accent2"/>
                </a:solidFill>
                <a:latin typeface="Arial Black" pitchFamily="34" charset="0"/>
              </a:rPr>
              <a:t>God has given it to us to follow. </a:t>
            </a:r>
          </a:p>
          <a:p>
            <a:pPr eaLnBrk="0" hangingPunct="0">
              <a:spcBef>
                <a:spcPct val="20000"/>
              </a:spcBef>
              <a:defRPr/>
            </a:pPr>
            <a:r>
              <a:rPr lang="en-US" sz="3600" b="1" kern="0" dirty="0">
                <a:solidFill>
                  <a:schemeClr val="accent2"/>
                </a:solidFill>
                <a:latin typeface="Arial Black" pitchFamily="34" charset="0"/>
              </a:rPr>
              <a:t>Let us see what God says about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5"/>
          <p:cNvSpPr txBox="1">
            <a:spLocks noChangeArrowheads="1"/>
          </p:cNvSpPr>
          <p:nvPr/>
        </p:nvSpPr>
        <p:spPr bwMode="auto">
          <a:xfrm>
            <a:off x="685800" y="2043113"/>
            <a:ext cx="7772400" cy="1752600"/>
          </a:xfrm>
          <a:prstGeom prst="rect">
            <a:avLst/>
          </a:prstGeom>
          <a:noFill/>
          <a:ln w="9525">
            <a:noFill/>
            <a:miter lim="800000"/>
            <a:headEnd/>
            <a:tailEnd/>
          </a:ln>
        </p:spPr>
        <p:txBody>
          <a:bodyPr/>
          <a:lstStyle/>
          <a:p>
            <a:r>
              <a:rPr lang="en-US" sz="3600" b="1"/>
              <a:t>Psa. 119:105  “</a:t>
            </a:r>
            <a:r>
              <a:rPr lang="en-US" sz="3600"/>
              <a:t>Thy word </a:t>
            </a:r>
            <a:r>
              <a:rPr lang="en-US" sz="3600" i="1"/>
              <a:t>is a lamp unto my feet, and a light unto my path.” </a:t>
            </a:r>
          </a:p>
        </p:txBody>
      </p:sp>
      <p:sp>
        <p:nvSpPr>
          <p:cNvPr id="3" name="Rectangle 2"/>
          <p:cNvSpPr/>
          <p:nvPr/>
        </p:nvSpPr>
        <p:spPr>
          <a:xfrm>
            <a:off x="228600" y="3962400"/>
            <a:ext cx="8534400" cy="2708275"/>
          </a:xfrm>
          <a:prstGeom prst="rect">
            <a:avLst/>
          </a:prstGeom>
          <a:solidFill>
            <a:srgbClr val="FF0000"/>
          </a:solidFill>
        </p:spPr>
        <p:txBody>
          <a:bodyPr>
            <a:spAutoFit/>
          </a:bodyPr>
          <a:lstStyle/>
          <a:p>
            <a:pPr algn="ctr" eaLnBrk="0" hangingPunct="0">
              <a:spcBef>
                <a:spcPct val="20000"/>
              </a:spcBef>
              <a:defRPr/>
            </a:pPr>
            <a:r>
              <a:rPr lang="en-US" sz="3400" b="1" kern="0" dirty="0">
                <a:solidFill>
                  <a:schemeClr val="bg1"/>
                </a:solidFill>
                <a:effectLst>
                  <a:outerShdw blurRad="38100" dist="38100" dir="2700000" algn="tl">
                    <a:srgbClr val="000000">
                      <a:alpha val="43137"/>
                    </a:srgbClr>
                  </a:outerShdw>
                </a:effectLst>
                <a:latin typeface="Arial Black" pitchFamily="34" charset="0"/>
              </a:rPr>
              <a:t>Examples: idols (126 times), working on Sunday, the Lord’s day, giving, drinking wine, homosexuality, abortion-murdering the unborn, etc., etc.</a:t>
            </a:r>
            <a:endParaRPr lang="en-US" sz="3400" b="1" kern="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457200" y="609600"/>
            <a:ext cx="8001000" cy="1323975"/>
          </a:xfrm>
          <a:prstGeom prst="rect">
            <a:avLst/>
          </a:prstGeom>
          <a:solidFill>
            <a:srgbClr val="0070C0"/>
          </a:solidFill>
          <a:ln w="57150">
            <a:solidFill>
              <a:schemeClr val="tx1"/>
            </a:solidFill>
          </a:ln>
        </p:spPr>
        <p:txBody>
          <a:bodyPr>
            <a:spAutoFit/>
          </a:bodyPr>
          <a:lstStyle/>
          <a:p>
            <a:pPr marL="742950" indent="-742950" algn="ctr">
              <a:buFontTx/>
              <a:buAutoNum type="arabicPeriod"/>
              <a:defRPr/>
            </a:pPr>
            <a:r>
              <a:rPr lang="en-US" sz="4000" b="1" dirty="0">
                <a:solidFill>
                  <a:schemeClr val="bg1"/>
                </a:solidFill>
                <a:effectLst>
                  <a:outerShdw blurRad="38100" dist="38100" dir="2700000" algn="tl">
                    <a:srgbClr val="000000">
                      <a:alpha val="43137"/>
                    </a:srgbClr>
                  </a:outerShdw>
                </a:effectLst>
              </a:rPr>
              <a:t>Is  “</a:t>
            </a:r>
            <a:r>
              <a:rPr lang="en-US" sz="4000" b="1" u="sng" dirty="0">
                <a:solidFill>
                  <a:schemeClr val="bg1"/>
                </a:solidFill>
                <a:effectLst>
                  <a:outerShdw blurRad="38100" dist="38100" dir="2700000" algn="tl">
                    <a:srgbClr val="000000">
                      <a:alpha val="43137"/>
                    </a:srgbClr>
                  </a:outerShdw>
                </a:effectLst>
              </a:rPr>
              <a:t>IT</a:t>
            </a:r>
            <a:r>
              <a:rPr lang="en-US" sz="4000" b="1" dirty="0">
                <a:solidFill>
                  <a:schemeClr val="bg1"/>
                </a:solidFill>
                <a:effectLst>
                  <a:outerShdw blurRad="38100" dist="38100" dir="2700000" algn="tl">
                    <a:srgbClr val="000000">
                      <a:alpha val="43137"/>
                    </a:srgbClr>
                  </a:outerShdw>
                </a:effectLst>
              </a:rPr>
              <a:t>” (this thing) clearly forbidden in the Bible?</a:t>
            </a:r>
          </a:p>
        </p:txBody>
      </p:sp>
      <p:sp>
        <p:nvSpPr>
          <p:cNvPr id="6" name="Rectangle 15"/>
          <p:cNvSpPr txBox="1">
            <a:spLocks noChangeArrowheads="1"/>
          </p:cNvSpPr>
          <p:nvPr/>
        </p:nvSpPr>
        <p:spPr bwMode="auto">
          <a:xfrm>
            <a:off x="0" y="0"/>
            <a:ext cx="9144000" cy="609600"/>
          </a:xfrm>
          <a:prstGeom prst="rect">
            <a:avLst/>
          </a:prstGeom>
          <a:noFill/>
          <a:ln w="9525">
            <a:noFill/>
            <a:miter lim="800000"/>
            <a:headEnd/>
            <a:tailEnd/>
          </a:ln>
        </p:spPr>
        <p:txBody>
          <a:bodyPr/>
          <a:lstStyle/>
          <a:p>
            <a:pPr algn="ctr"/>
            <a:r>
              <a:rPr lang="en-US" sz="3500" b="1">
                <a:latin typeface="Arial Black" pitchFamily="34" charset="0"/>
              </a:rPr>
              <a:t>IS THIS “THING” RIGHT OR WRONG?</a:t>
            </a:r>
            <a:endParaRPr lang="en-US" sz="3500" i="1">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098"/>
                                        </p:tgtEl>
                                        <p:attrNameLst>
                                          <p:attrName>style.visibility</p:attrName>
                                        </p:attrNameLst>
                                      </p:cBhvr>
                                      <p:to>
                                        <p:strVal val="visible"/>
                                      </p:to>
                                    </p:set>
                                    <p:anim calcmode="lin" valueType="num">
                                      <p:cBhvr>
                                        <p:cTn id="28" dur="500" fill="hold"/>
                                        <p:tgtEl>
                                          <p:spTgt spid="4098"/>
                                        </p:tgtEl>
                                        <p:attrNameLst>
                                          <p:attrName>ppt_w</p:attrName>
                                        </p:attrNameLst>
                                      </p:cBhvr>
                                      <p:tavLst>
                                        <p:tav tm="0">
                                          <p:val>
                                            <p:fltVal val="0"/>
                                          </p:val>
                                        </p:tav>
                                        <p:tav tm="100000">
                                          <p:val>
                                            <p:strVal val="#ppt_w"/>
                                          </p:val>
                                        </p:tav>
                                      </p:tavLst>
                                    </p:anim>
                                    <p:anim calcmode="lin" valueType="num">
                                      <p:cBhvr>
                                        <p:cTn id="29" dur="500" fill="hold"/>
                                        <p:tgtEl>
                                          <p:spTgt spid="4098"/>
                                        </p:tgtEl>
                                        <p:attrNameLst>
                                          <p:attrName>ppt_h</p:attrName>
                                        </p:attrNameLst>
                                      </p:cBhvr>
                                      <p:tavLst>
                                        <p:tav tm="0">
                                          <p:val>
                                            <p:fltVal val="0"/>
                                          </p:val>
                                        </p:tav>
                                        <p:tav tm="100000">
                                          <p:val>
                                            <p:strVal val="#ppt_h"/>
                                          </p:val>
                                        </p:tav>
                                      </p:tavLst>
                                    </p:anim>
                                    <p:animEffect transition="in" filter="fade">
                                      <p:cBhvr>
                                        <p:cTn id="3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 grpId="0" animBg="1"/>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dols.JPG"/>
          <p:cNvPicPr>
            <a:picLocks noChangeAspect="1"/>
          </p:cNvPicPr>
          <p:nvPr/>
        </p:nvPicPr>
        <p:blipFill>
          <a:blip r:embed="rId2"/>
          <a:srcRect/>
          <a:stretch>
            <a:fillRect/>
          </a:stretch>
        </p:blipFill>
        <p:spPr bwMode="auto">
          <a:xfrm>
            <a:off x="427038" y="320675"/>
            <a:ext cx="8289925" cy="6216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5"/>
          <p:cNvSpPr txBox="1">
            <a:spLocks noChangeArrowheads="1"/>
          </p:cNvSpPr>
          <p:nvPr/>
        </p:nvSpPr>
        <p:spPr bwMode="auto">
          <a:xfrm>
            <a:off x="685800" y="1828800"/>
            <a:ext cx="7772400" cy="2209800"/>
          </a:xfrm>
          <a:prstGeom prst="rect">
            <a:avLst/>
          </a:prstGeom>
          <a:noFill/>
          <a:ln w="9525">
            <a:noFill/>
            <a:miter lim="800000"/>
            <a:headEnd/>
            <a:tailEnd/>
          </a:ln>
        </p:spPr>
        <p:txBody>
          <a:bodyPr/>
          <a:lstStyle/>
          <a:p>
            <a:r>
              <a:rPr lang="en-US" sz="3600" b="1"/>
              <a:t>Act 24:16  “</a:t>
            </a:r>
            <a:r>
              <a:rPr lang="en-US" sz="3600"/>
              <a:t>And herein do I exercise myself, to have always a conscience void of offence toward God, and </a:t>
            </a:r>
            <a:r>
              <a:rPr lang="en-US" sz="3600" i="1"/>
              <a:t>toward men.” </a:t>
            </a:r>
          </a:p>
        </p:txBody>
      </p:sp>
      <p:sp>
        <p:nvSpPr>
          <p:cNvPr id="5" name="Rectangle 4"/>
          <p:cNvSpPr/>
          <p:nvPr/>
        </p:nvSpPr>
        <p:spPr>
          <a:xfrm>
            <a:off x="533400" y="533400"/>
            <a:ext cx="8001000" cy="1323975"/>
          </a:xfrm>
          <a:prstGeom prst="rect">
            <a:avLst/>
          </a:prstGeom>
          <a:solidFill>
            <a:srgbClr val="0070C0"/>
          </a:solidFill>
          <a:ln w="38100">
            <a:solidFill>
              <a:schemeClr val="tx1"/>
            </a:solidFill>
          </a:ln>
        </p:spPr>
        <p:txBody>
          <a:bodyPr>
            <a:spAutoFit/>
          </a:bodyPr>
          <a:lstStyle/>
          <a:p>
            <a:pPr marL="742950" indent="-742950" algn="ctr">
              <a:defRPr/>
            </a:pPr>
            <a:r>
              <a:rPr lang="en-US" sz="4000" b="1" dirty="0">
                <a:solidFill>
                  <a:schemeClr val="bg1"/>
                </a:solidFill>
                <a:effectLst>
                  <a:outerShdw blurRad="38100" dist="38100" dir="2700000" algn="tl">
                    <a:srgbClr val="000000">
                      <a:alpha val="43137"/>
                    </a:srgbClr>
                  </a:outerShdw>
                </a:effectLst>
              </a:rPr>
              <a:t> 2. Would “</a:t>
            </a:r>
            <a:r>
              <a:rPr lang="en-US" sz="4000" b="1" u="sng" dirty="0">
                <a:solidFill>
                  <a:schemeClr val="bg1"/>
                </a:solidFill>
                <a:effectLst>
                  <a:outerShdw blurRad="38100" dist="38100" dir="2700000" algn="tl">
                    <a:srgbClr val="000000">
                      <a:alpha val="43137"/>
                    </a:srgbClr>
                  </a:outerShdw>
                </a:effectLst>
              </a:rPr>
              <a:t>IT</a:t>
            </a:r>
            <a:r>
              <a:rPr lang="en-US" sz="4000" b="1" dirty="0">
                <a:solidFill>
                  <a:schemeClr val="bg1"/>
                </a:solidFill>
                <a:effectLst>
                  <a:outerShdw blurRad="38100" dist="38100" dir="2700000" algn="tl">
                    <a:srgbClr val="000000">
                      <a:alpha val="43137"/>
                    </a:srgbClr>
                  </a:outerShdw>
                </a:effectLst>
              </a:rPr>
              <a:t>” </a:t>
            </a:r>
          </a:p>
          <a:p>
            <a:pPr marL="742950" indent="-742950" algn="ctr">
              <a:defRPr/>
            </a:pPr>
            <a:r>
              <a:rPr lang="en-US" sz="4000" b="1" dirty="0">
                <a:solidFill>
                  <a:schemeClr val="bg1"/>
                </a:solidFill>
                <a:effectLst>
                  <a:outerShdw blurRad="38100" dist="38100" dir="2700000" algn="tl">
                    <a:srgbClr val="000000">
                      <a:alpha val="43137"/>
                    </a:srgbClr>
                  </a:outerShdw>
                </a:effectLst>
              </a:rPr>
              <a:t>trouble my conscience? </a:t>
            </a:r>
          </a:p>
        </p:txBody>
      </p:sp>
      <p:sp>
        <p:nvSpPr>
          <p:cNvPr id="7" name="Rectangle 15"/>
          <p:cNvSpPr txBox="1">
            <a:spLocks noChangeArrowheads="1"/>
          </p:cNvSpPr>
          <p:nvPr/>
        </p:nvSpPr>
        <p:spPr bwMode="auto">
          <a:xfrm>
            <a:off x="0" y="0"/>
            <a:ext cx="9144000" cy="609600"/>
          </a:xfrm>
          <a:prstGeom prst="rect">
            <a:avLst/>
          </a:prstGeom>
          <a:noFill/>
          <a:ln w="9525">
            <a:noFill/>
            <a:miter lim="800000"/>
            <a:headEnd/>
            <a:tailEnd/>
          </a:ln>
        </p:spPr>
        <p:txBody>
          <a:bodyPr/>
          <a:lstStyle/>
          <a:p>
            <a:pPr algn="ctr"/>
            <a:r>
              <a:rPr lang="en-US" sz="3500" b="1">
                <a:latin typeface="Arial Black" pitchFamily="34" charset="0"/>
              </a:rPr>
              <a:t>IS THIS “THING” RIGHT OR WRONG?</a:t>
            </a:r>
            <a:endParaRPr lang="en-US" sz="3500" i="1">
              <a:latin typeface="Arial Black" pitchFamily="34" charset="0"/>
            </a:endParaRPr>
          </a:p>
        </p:txBody>
      </p:sp>
      <p:sp>
        <p:nvSpPr>
          <p:cNvPr id="6" name="Rectangle 5"/>
          <p:cNvSpPr/>
          <p:nvPr/>
        </p:nvSpPr>
        <p:spPr>
          <a:xfrm>
            <a:off x="228600" y="4073525"/>
            <a:ext cx="8534400" cy="2708275"/>
          </a:xfrm>
          <a:prstGeom prst="rect">
            <a:avLst/>
          </a:prstGeom>
          <a:solidFill>
            <a:srgbClr val="FF0000"/>
          </a:solidFill>
        </p:spPr>
        <p:txBody>
          <a:bodyPr>
            <a:spAutoFit/>
          </a:bodyPr>
          <a:lstStyle/>
          <a:p>
            <a:pPr algn="ctr" eaLnBrk="0" hangingPunct="0">
              <a:spcBef>
                <a:spcPct val="20000"/>
              </a:spcBef>
              <a:defRPr/>
            </a:pPr>
            <a:r>
              <a:rPr lang="en-US" sz="3400" b="1" kern="0" dirty="0">
                <a:solidFill>
                  <a:schemeClr val="bg1"/>
                </a:solidFill>
                <a:effectLst>
                  <a:outerShdw blurRad="38100" dist="38100" dir="2700000" algn="tl">
                    <a:srgbClr val="000000">
                      <a:alpha val="43137"/>
                    </a:srgbClr>
                  </a:outerShdw>
                </a:effectLst>
                <a:latin typeface="Arial Black" pitchFamily="34" charset="0"/>
              </a:rPr>
              <a:t>Examples: idols, working on Sunday, the Lord’s day, giving, drinking wine, homosexuality, abortion-murdering the unborn, etc., etc.</a:t>
            </a:r>
            <a:endParaRPr lang="en-US" sz="3400" b="1" kern="0"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p:cTn id="19" dur="500" fill="hold"/>
                                        <p:tgtEl>
                                          <p:spTgt spid="5122"/>
                                        </p:tgtEl>
                                        <p:attrNameLst>
                                          <p:attrName>ppt_w</p:attrName>
                                        </p:attrNameLst>
                                      </p:cBhvr>
                                      <p:tavLst>
                                        <p:tav tm="0">
                                          <p:val>
                                            <p:fltVal val="0"/>
                                          </p:val>
                                        </p:tav>
                                        <p:tav tm="100000">
                                          <p:val>
                                            <p:strVal val="#ppt_w"/>
                                          </p:val>
                                        </p:tav>
                                      </p:tavLst>
                                    </p:anim>
                                    <p:anim calcmode="lin" valueType="num">
                                      <p:cBhvr>
                                        <p:cTn id="20" dur="500" fill="hold"/>
                                        <p:tgtEl>
                                          <p:spTgt spid="5122"/>
                                        </p:tgtEl>
                                        <p:attrNameLst>
                                          <p:attrName>ppt_h</p:attrName>
                                        </p:attrNameLst>
                                      </p:cBhvr>
                                      <p:tavLst>
                                        <p:tav tm="0">
                                          <p:val>
                                            <p:fltVal val="0"/>
                                          </p:val>
                                        </p:tav>
                                        <p:tav tm="100000">
                                          <p:val>
                                            <p:strVal val="#ppt_h"/>
                                          </p:val>
                                        </p:tav>
                                      </p:tavLst>
                                    </p:anim>
                                    <p:animEffect transition="in" filter="fade">
                                      <p:cBhvr>
                                        <p:cTn id="21" dur="5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 grpId="0" animBg="1"/>
      <p:bldP spid="7"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txBox="1">
            <a:spLocks noChangeArrowheads="1"/>
          </p:cNvSpPr>
          <p:nvPr/>
        </p:nvSpPr>
        <p:spPr bwMode="auto">
          <a:xfrm>
            <a:off x="0" y="5562600"/>
            <a:ext cx="9144000" cy="1752600"/>
          </a:xfrm>
          <a:prstGeom prst="rect">
            <a:avLst/>
          </a:prstGeom>
          <a:noFill/>
          <a:ln w="9525">
            <a:noFill/>
            <a:miter lim="800000"/>
            <a:headEnd/>
            <a:tailEnd/>
          </a:ln>
        </p:spPr>
        <p:txBody>
          <a:bodyPr/>
          <a:lstStyle/>
          <a:p>
            <a:pPr algn="ctr"/>
            <a:r>
              <a:rPr lang="en-US" sz="5400">
                <a:latin typeface="Arial Black" pitchFamily="34" charset="0"/>
              </a:rPr>
              <a:t>1 Cor. 8:7-13</a:t>
            </a:r>
            <a:endParaRPr lang="en-US" sz="2000" i="1">
              <a:latin typeface="Arial Black" pitchFamily="34" charset="0"/>
            </a:endParaRPr>
          </a:p>
        </p:txBody>
      </p:sp>
      <p:sp>
        <p:nvSpPr>
          <p:cNvPr id="5" name="Rectangle 4"/>
          <p:cNvSpPr/>
          <p:nvPr/>
        </p:nvSpPr>
        <p:spPr>
          <a:xfrm>
            <a:off x="533400" y="3352800"/>
            <a:ext cx="8001000" cy="1938338"/>
          </a:xfrm>
          <a:prstGeom prst="rect">
            <a:avLst/>
          </a:prstGeom>
          <a:solidFill>
            <a:srgbClr val="0070C0"/>
          </a:solidFill>
          <a:ln w="38100">
            <a:solidFill>
              <a:schemeClr val="tx1"/>
            </a:solidFill>
          </a:ln>
        </p:spPr>
        <p:txBody>
          <a:bodyPr>
            <a:spAutoFit/>
          </a:bodyPr>
          <a:lstStyle/>
          <a:p>
            <a:pPr marL="742950" indent="-742950" algn="ctr">
              <a:defRPr/>
            </a:pPr>
            <a:r>
              <a:rPr lang="en-US" sz="4000" b="1" dirty="0">
                <a:solidFill>
                  <a:schemeClr val="bg1"/>
                </a:solidFill>
                <a:effectLst>
                  <a:outerShdw blurRad="38100" dist="38100" dir="2700000" algn="tl">
                    <a:srgbClr val="000000">
                      <a:alpha val="43137"/>
                    </a:srgbClr>
                  </a:outerShdw>
                </a:effectLst>
              </a:rPr>
              <a:t> 3. Will “</a:t>
            </a:r>
            <a:r>
              <a:rPr lang="en-US" sz="4000" b="1" u="sng" dirty="0">
                <a:solidFill>
                  <a:schemeClr val="bg1"/>
                </a:solidFill>
                <a:effectLst>
                  <a:outerShdw blurRad="38100" dist="38100" dir="2700000" algn="tl">
                    <a:srgbClr val="000000">
                      <a:alpha val="43137"/>
                    </a:srgbClr>
                  </a:outerShdw>
                </a:effectLst>
              </a:rPr>
              <a:t>IT</a:t>
            </a:r>
            <a:r>
              <a:rPr lang="en-US" sz="4000" b="1" dirty="0">
                <a:solidFill>
                  <a:schemeClr val="bg1"/>
                </a:solidFill>
                <a:effectLst>
                  <a:outerShdw blurRad="38100" dist="38100" dir="2700000" algn="tl">
                    <a:srgbClr val="000000">
                      <a:alpha val="43137"/>
                    </a:srgbClr>
                  </a:outerShdw>
                </a:effectLst>
              </a:rPr>
              <a:t>” cause another Christian to stumble or lose     fellowship with God? </a:t>
            </a:r>
          </a:p>
        </p:txBody>
      </p:sp>
      <p:sp>
        <p:nvSpPr>
          <p:cNvPr id="6" name="Rectangle 15"/>
          <p:cNvSpPr txBox="1">
            <a:spLocks noChangeArrowheads="1"/>
          </p:cNvSpPr>
          <p:nvPr/>
        </p:nvSpPr>
        <p:spPr bwMode="auto">
          <a:xfrm>
            <a:off x="0" y="0"/>
            <a:ext cx="9144000" cy="609600"/>
          </a:xfrm>
          <a:prstGeom prst="rect">
            <a:avLst/>
          </a:prstGeom>
          <a:noFill/>
          <a:ln w="9525">
            <a:noFill/>
            <a:miter lim="800000"/>
            <a:headEnd/>
            <a:tailEnd/>
          </a:ln>
        </p:spPr>
        <p:txBody>
          <a:bodyPr/>
          <a:lstStyle/>
          <a:p>
            <a:pPr algn="ctr"/>
            <a:r>
              <a:rPr lang="en-US" sz="3500" b="1">
                <a:latin typeface="Arial Black" pitchFamily="34" charset="0"/>
              </a:rPr>
              <a:t>IS THIS “THING” RIGHT OR WRONG?</a:t>
            </a:r>
            <a:endParaRPr lang="en-US" sz="3500" i="1">
              <a:latin typeface="Arial Black" pitchFamily="34" charset="0"/>
            </a:endParaRPr>
          </a:p>
        </p:txBody>
      </p:sp>
      <p:sp>
        <p:nvSpPr>
          <p:cNvPr id="7" name="Rectangle 6"/>
          <p:cNvSpPr/>
          <p:nvPr/>
        </p:nvSpPr>
        <p:spPr>
          <a:xfrm>
            <a:off x="228600" y="568325"/>
            <a:ext cx="8534400" cy="2708275"/>
          </a:xfrm>
          <a:prstGeom prst="rect">
            <a:avLst/>
          </a:prstGeom>
          <a:solidFill>
            <a:srgbClr val="FF0000"/>
          </a:solidFill>
        </p:spPr>
        <p:txBody>
          <a:bodyPr>
            <a:spAutoFit/>
          </a:bodyPr>
          <a:lstStyle/>
          <a:p>
            <a:pPr algn="ctr" eaLnBrk="0" hangingPunct="0">
              <a:spcBef>
                <a:spcPct val="20000"/>
              </a:spcBef>
              <a:defRPr/>
            </a:pPr>
            <a:r>
              <a:rPr lang="en-US" sz="3400" b="1" kern="0" dirty="0">
                <a:solidFill>
                  <a:schemeClr val="bg1"/>
                </a:solidFill>
                <a:effectLst>
                  <a:outerShdw blurRad="38100" dist="38100" dir="2700000" algn="tl">
                    <a:srgbClr val="000000">
                      <a:alpha val="43137"/>
                    </a:srgbClr>
                  </a:outerShdw>
                </a:effectLst>
                <a:latin typeface="Arial Black" pitchFamily="34" charset="0"/>
              </a:rPr>
              <a:t>Examples: idols, working on Sunday, the Lord’s day, giving, drinking wine, homosexuality, abortion-murdering the unborn, etc., etc.</a:t>
            </a:r>
            <a:endParaRPr lang="en-US" sz="3400" b="1" kern="0"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p:cTn id="26" dur="500" fill="hold"/>
                                        <p:tgtEl>
                                          <p:spTgt spid="6146"/>
                                        </p:tgtEl>
                                        <p:attrNameLst>
                                          <p:attrName>ppt_w</p:attrName>
                                        </p:attrNameLst>
                                      </p:cBhvr>
                                      <p:tavLst>
                                        <p:tav tm="0">
                                          <p:val>
                                            <p:fltVal val="0"/>
                                          </p:val>
                                        </p:tav>
                                        <p:tav tm="100000">
                                          <p:val>
                                            <p:strVal val="#ppt_w"/>
                                          </p:val>
                                        </p:tav>
                                      </p:tavLst>
                                    </p:anim>
                                    <p:anim calcmode="lin" valueType="num">
                                      <p:cBhvr>
                                        <p:cTn id="27" dur="500" fill="hold"/>
                                        <p:tgtEl>
                                          <p:spTgt spid="6146"/>
                                        </p:tgtEl>
                                        <p:attrNameLst>
                                          <p:attrName>ppt_h</p:attrName>
                                        </p:attrNameLst>
                                      </p:cBhvr>
                                      <p:tavLst>
                                        <p:tav tm="0">
                                          <p:val>
                                            <p:fltVal val="0"/>
                                          </p:val>
                                        </p:tav>
                                        <p:tav tm="100000">
                                          <p:val>
                                            <p:strVal val="#ppt_h"/>
                                          </p:val>
                                        </p:tav>
                                      </p:tavLst>
                                    </p:anim>
                                    <p:animEffect transition="in" filter="fade">
                                      <p:cBhvr>
                                        <p:cTn id="2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 grpId="0" animBg="1"/>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5"/>
          <p:cNvSpPr txBox="1">
            <a:spLocks noChangeArrowheads="1"/>
          </p:cNvSpPr>
          <p:nvPr/>
        </p:nvSpPr>
        <p:spPr bwMode="auto">
          <a:xfrm>
            <a:off x="685800" y="4876800"/>
            <a:ext cx="7772400" cy="1752600"/>
          </a:xfrm>
          <a:prstGeom prst="rect">
            <a:avLst/>
          </a:prstGeom>
          <a:noFill/>
          <a:ln w="9525">
            <a:noFill/>
            <a:miter lim="800000"/>
            <a:headEnd/>
            <a:tailEnd/>
          </a:ln>
        </p:spPr>
        <p:txBody>
          <a:bodyPr/>
          <a:lstStyle/>
          <a:p>
            <a:r>
              <a:rPr lang="en-US" sz="3600" b="1"/>
              <a:t>1 Cor. 10:31  “</a:t>
            </a:r>
            <a:r>
              <a:rPr lang="en-US" sz="3600"/>
              <a:t>Whether therefore ye eat, or drink, or whatsoever ye do, do all to the glory of God.” </a:t>
            </a:r>
          </a:p>
        </p:txBody>
      </p:sp>
      <p:sp>
        <p:nvSpPr>
          <p:cNvPr id="5" name="Rectangle 4"/>
          <p:cNvSpPr/>
          <p:nvPr/>
        </p:nvSpPr>
        <p:spPr>
          <a:xfrm>
            <a:off x="533400" y="3429000"/>
            <a:ext cx="8001000" cy="1323975"/>
          </a:xfrm>
          <a:prstGeom prst="rect">
            <a:avLst/>
          </a:prstGeom>
          <a:solidFill>
            <a:srgbClr val="0070C0"/>
          </a:solidFill>
          <a:ln w="38100">
            <a:solidFill>
              <a:schemeClr val="tx1"/>
            </a:solidFill>
          </a:ln>
        </p:spPr>
        <p:txBody>
          <a:bodyPr>
            <a:spAutoFit/>
          </a:bodyPr>
          <a:lstStyle/>
          <a:p>
            <a:pPr marL="742950" indent="-742950" algn="ctr">
              <a:defRPr/>
            </a:pPr>
            <a:r>
              <a:rPr lang="en-US" sz="4000" b="1" dirty="0">
                <a:solidFill>
                  <a:schemeClr val="bg1"/>
                </a:solidFill>
                <a:effectLst>
                  <a:outerShdw blurRad="38100" dist="38100" dir="2700000" algn="tl">
                    <a:srgbClr val="000000">
                      <a:alpha val="43137"/>
                    </a:srgbClr>
                  </a:outerShdw>
                </a:effectLst>
              </a:rPr>
              <a:t>4. Will “</a:t>
            </a:r>
            <a:r>
              <a:rPr lang="en-US" sz="4000" b="1" u="sng" dirty="0">
                <a:solidFill>
                  <a:schemeClr val="bg1"/>
                </a:solidFill>
                <a:effectLst>
                  <a:outerShdw blurRad="38100" dist="38100" dir="2700000" algn="tl">
                    <a:srgbClr val="000000">
                      <a:alpha val="43137"/>
                    </a:srgbClr>
                  </a:outerShdw>
                </a:effectLst>
              </a:rPr>
              <a:t>IT</a:t>
            </a:r>
            <a:r>
              <a:rPr lang="en-US" sz="4000" b="1" dirty="0">
                <a:solidFill>
                  <a:schemeClr val="bg1"/>
                </a:solidFill>
                <a:effectLst>
                  <a:outerShdw blurRad="38100" dist="38100" dir="2700000" algn="tl">
                    <a:srgbClr val="000000">
                      <a:alpha val="43137"/>
                    </a:srgbClr>
                  </a:outerShdw>
                </a:effectLst>
              </a:rPr>
              <a:t>” glorify God?</a:t>
            </a:r>
          </a:p>
          <a:p>
            <a:pPr marL="742950" indent="-742950" algn="ctr">
              <a:defRPr/>
            </a:pPr>
            <a:r>
              <a:rPr lang="en-US" sz="4000" b="1" dirty="0">
                <a:solidFill>
                  <a:schemeClr val="bg1"/>
                </a:solidFill>
                <a:effectLst>
                  <a:outerShdw blurRad="38100" dist="38100" dir="2700000" algn="tl">
                    <a:srgbClr val="000000">
                      <a:alpha val="43137"/>
                    </a:srgbClr>
                  </a:outerShdw>
                </a:effectLst>
              </a:rPr>
              <a:t>Will it encourage others? </a:t>
            </a:r>
          </a:p>
        </p:txBody>
      </p:sp>
      <p:sp>
        <p:nvSpPr>
          <p:cNvPr id="7" name="Rectangle 15"/>
          <p:cNvSpPr txBox="1">
            <a:spLocks noChangeArrowheads="1"/>
          </p:cNvSpPr>
          <p:nvPr/>
        </p:nvSpPr>
        <p:spPr bwMode="auto">
          <a:xfrm>
            <a:off x="0" y="0"/>
            <a:ext cx="9144000" cy="609600"/>
          </a:xfrm>
          <a:prstGeom prst="rect">
            <a:avLst/>
          </a:prstGeom>
          <a:noFill/>
          <a:ln w="9525">
            <a:noFill/>
            <a:miter lim="800000"/>
            <a:headEnd/>
            <a:tailEnd/>
          </a:ln>
        </p:spPr>
        <p:txBody>
          <a:bodyPr/>
          <a:lstStyle/>
          <a:p>
            <a:pPr algn="ctr"/>
            <a:r>
              <a:rPr lang="en-US" sz="3500" b="1">
                <a:latin typeface="Arial Black" pitchFamily="34" charset="0"/>
              </a:rPr>
              <a:t>IS THIS “THING” RIGHT OR WRONG?</a:t>
            </a:r>
            <a:endParaRPr lang="en-US" sz="3500" i="1">
              <a:latin typeface="Arial Black" pitchFamily="34" charset="0"/>
            </a:endParaRPr>
          </a:p>
        </p:txBody>
      </p:sp>
      <p:sp>
        <p:nvSpPr>
          <p:cNvPr id="8" name="Rectangle 7"/>
          <p:cNvSpPr/>
          <p:nvPr/>
        </p:nvSpPr>
        <p:spPr>
          <a:xfrm>
            <a:off x="228600" y="568325"/>
            <a:ext cx="8534400" cy="2708275"/>
          </a:xfrm>
          <a:prstGeom prst="rect">
            <a:avLst/>
          </a:prstGeom>
          <a:solidFill>
            <a:srgbClr val="FF0000"/>
          </a:solidFill>
        </p:spPr>
        <p:txBody>
          <a:bodyPr>
            <a:spAutoFit/>
          </a:bodyPr>
          <a:lstStyle/>
          <a:p>
            <a:pPr algn="ctr" eaLnBrk="0" hangingPunct="0">
              <a:spcBef>
                <a:spcPct val="20000"/>
              </a:spcBef>
              <a:defRPr/>
            </a:pPr>
            <a:r>
              <a:rPr lang="en-US" sz="3400" b="1" kern="0" dirty="0">
                <a:solidFill>
                  <a:schemeClr val="bg1"/>
                </a:solidFill>
                <a:effectLst>
                  <a:outerShdw blurRad="38100" dist="38100" dir="2700000" algn="tl">
                    <a:srgbClr val="000000">
                      <a:alpha val="43137"/>
                    </a:srgbClr>
                  </a:outerShdw>
                </a:effectLst>
                <a:latin typeface="Arial Black" pitchFamily="34" charset="0"/>
              </a:rPr>
              <a:t>Examples: idols, working on Sunday, the Lord’s day, giving, drinking wine, homosexuality, abortion-murdering the unborn, etc., etc.</a:t>
            </a:r>
            <a:endParaRPr lang="en-US" sz="3400" b="1" kern="0"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170"/>
                                        </p:tgtEl>
                                        <p:attrNameLst>
                                          <p:attrName>style.visibility</p:attrName>
                                        </p:attrNameLst>
                                      </p:cBhvr>
                                      <p:to>
                                        <p:strVal val="visible"/>
                                      </p:to>
                                    </p:set>
                                    <p:anim calcmode="lin" valueType="num">
                                      <p:cBhvr>
                                        <p:cTn id="26" dur="500" fill="hold"/>
                                        <p:tgtEl>
                                          <p:spTgt spid="7170"/>
                                        </p:tgtEl>
                                        <p:attrNameLst>
                                          <p:attrName>ppt_w</p:attrName>
                                        </p:attrNameLst>
                                      </p:cBhvr>
                                      <p:tavLst>
                                        <p:tav tm="0">
                                          <p:val>
                                            <p:fltVal val="0"/>
                                          </p:val>
                                        </p:tav>
                                        <p:tav tm="100000">
                                          <p:val>
                                            <p:strVal val="#ppt_w"/>
                                          </p:val>
                                        </p:tav>
                                      </p:tavLst>
                                    </p:anim>
                                    <p:anim calcmode="lin" valueType="num">
                                      <p:cBhvr>
                                        <p:cTn id="27" dur="500" fill="hold"/>
                                        <p:tgtEl>
                                          <p:spTgt spid="7170"/>
                                        </p:tgtEl>
                                        <p:attrNameLst>
                                          <p:attrName>ppt_h</p:attrName>
                                        </p:attrNameLst>
                                      </p:cBhvr>
                                      <p:tavLst>
                                        <p:tav tm="0">
                                          <p:val>
                                            <p:fltVal val="0"/>
                                          </p:val>
                                        </p:tav>
                                        <p:tav tm="100000">
                                          <p:val>
                                            <p:strVal val="#ppt_h"/>
                                          </p:val>
                                        </p:tav>
                                      </p:tavLst>
                                    </p:anim>
                                    <p:animEffect transition="in" filter="fade">
                                      <p:cBhvr>
                                        <p:cTn id="2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5" grpId="0" animBg="1"/>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5"/>
          <p:cNvSpPr txBox="1">
            <a:spLocks noChangeArrowheads="1"/>
          </p:cNvSpPr>
          <p:nvPr/>
        </p:nvSpPr>
        <p:spPr bwMode="auto">
          <a:xfrm>
            <a:off x="0" y="1752600"/>
            <a:ext cx="9144000" cy="5105400"/>
          </a:xfrm>
          <a:prstGeom prst="rect">
            <a:avLst/>
          </a:prstGeom>
          <a:noFill/>
          <a:ln w="9525">
            <a:noFill/>
            <a:miter lim="800000"/>
            <a:headEnd/>
            <a:tailEnd/>
          </a:ln>
        </p:spPr>
        <p:txBody>
          <a:bodyPr/>
          <a:lstStyle/>
          <a:p>
            <a:r>
              <a:rPr lang="en-US" sz="3200" b="1"/>
              <a:t>Col. 3:17-21 “And whatsoever ye do in word or deed, do all in the name of the Lord Jesus, giving thanks to God and the Father by him. 18  Wives, submit yourselves unto your own husbands, as it is fit in the Lord. </a:t>
            </a:r>
          </a:p>
          <a:p>
            <a:r>
              <a:rPr lang="en-US" sz="3200" b="1"/>
              <a:t>19 Husbands, love your wives, and be not bitter against them.  20  Children, obey your parents in all things: for this is well pleasing unto the Lord.  21  Fathers, provoke not your children to anger, lest they be discouraged.”</a:t>
            </a:r>
          </a:p>
          <a:p>
            <a:endParaRPr lang="en-US" sz="4400" b="1"/>
          </a:p>
        </p:txBody>
      </p:sp>
      <p:sp>
        <p:nvSpPr>
          <p:cNvPr id="5" name="Rectangle 4"/>
          <p:cNvSpPr/>
          <p:nvPr/>
        </p:nvSpPr>
        <p:spPr>
          <a:xfrm>
            <a:off x="533400" y="228600"/>
            <a:ext cx="8001000" cy="1323975"/>
          </a:xfrm>
          <a:prstGeom prst="rect">
            <a:avLst/>
          </a:prstGeom>
          <a:solidFill>
            <a:srgbClr val="0070C0"/>
          </a:solidFill>
          <a:ln w="38100">
            <a:solidFill>
              <a:schemeClr val="tx1"/>
            </a:solidFill>
          </a:ln>
        </p:spPr>
        <p:txBody>
          <a:bodyPr>
            <a:spAutoFit/>
          </a:bodyPr>
          <a:lstStyle/>
          <a:p>
            <a:pPr marL="742950" indent="-742950" algn="ctr">
              <a:defRPr/>
            </a:pPr>
            <a:r>
              <a:rPr lang="en-US" sz="4000" b="1" dirty="0">
                <a:solidFill>
                  <a:schemeClr val="bg1"/>
                </a:solidFill>
                <a:effectLst>
                  <a:outerShdw blurRad="38100" dist="38100" dir="2700000" algn="tl">
                    <a:srgbClr val="000000">
                      <a:alpha val="43137"/>
                    </a:srgbClr>
                  </a:outerShdw>
                </a:effectLst>
              </a:rPr>
              <a:t>5. Can I do “</a:t>
            </a:r>
            <a:r>
              <a:rPr lang="en-US" sz="4000" b="1" u="sng" dirty="0">
                <a:solidFill>
                  <a:schemeClr val="bg1"/>
                </a:solidFill>
                <a:effectLst>
                  <a:outerShdw blurRad="38100" dist="38100" dir="2700000" algn="tl">
                    <a:srgbClr val="000000">
                      <a:alpha val="43137"/>
                    </a:srgbClr>
                  </a:outerShdw>
                </a:effectLst>
              </a:rPr>
              <a:t>IT</a:t>
            </a:r>
            <a:r>
              <a:rPr lang="en-US" sz="4000" b="1" dirty="0">
                <a:solidFill>
                  <a:schemeClr val="bg1"/>
                </a:solidFill>
                <a:effectLst>
                  <a:outerShdw blurRad="38100" dist="38100" dir="2700000" algn="tl">
                    <a:srgbClr val="000000">
                      <a:alpha val="43137"/>
                    </a:srgbClr>
                  </a:outerShdw>
                </a:effectLst>
              </a:rPr>
              <a:t>” in the name of Christ and thank God for it?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fltVal val="0"/>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animEffect transition="in" filter="fade">
                                      <p:cBhvr>
                                        <p:cTn id="16"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5"/>
          <p:cNvSpPr txBox="1">
            <a:spLocks noChangeArrowheads="1"/>
          </p:cNvSpPr>
          <p:nvPr/>
        </p:nvSpPr>
        <p:spPr bwMode="auto">
          <a:xfrm>
            <a:off x="304800" y="3505200"/>
            <a:ext cx="8686800" cy="3429000"/>
          </a:xfrm>
          <a:prstGeom prst="rect">
            <a:avLst/>
          </a:prstGeom>
          <a:noFill/>
          <a:ln w="9525">
            <a:noFill/>
            <a:miter lim="800000"/>
            <a:headEnd/>
            <a:tailEnd/>
          </a:ln>
        </p:spPr>
        <p:txBody>
          <a:bodyPr/>
          <a:lstStyle/>
          <a:p>
            <a:r>
              <a:rPr lang="en-US" sz="3600" b="1"/>
              <a:t>Heb. 12:1 “Wherefore seeing we also are compassed about with so great a cloud of witnesses, let us lay aside every weight, and the sin which doth so easily beset us, and let us run with patience the race that is set before us”</a:t>
            </a:r>
          </a:p>
          <a:p>
            <a:r>
              <a:rPr lang="en-US" sz="3600" b="1"/>
              <a:t> </a:t>
            </a:r>
          </a:p>
        </p:txBody>
      </p:sp>
      <p:sp>
        <p:nvSpPr>
          <p:cNvPr id="5" name="Rectangle 4"/>
          <p:cNvSpPr/>
          <p:nvPr/>
        </p:nvSpPr>
        <p:spPr>
          <a:xfrm>
            <a:off x="533400" y="47625"/>
            <a:ext cx="8001000" cy="1323975"/>
          </a:xfrm>
          <a:prstGeom prst="rect">
            <a:avLst/>
          </a:prstGeom>
          <a:solidFill>
            <a:srgbClr val="0070C0"/>
          </a:solidFill>
          <a:ln w="38100">
            <a:solidFill>
              <a:schemeClr val="tx1"/>
            </a:solidFill>
          </a:ln>
        </p:spPr>
        <p:txBody>
          <a:bodyPr>
            <a:spAutoFit/>
          </a:bodyPr>
          <a:lstStyle/>
          <a:p>
            <a:pPr marL="742950" indent="-742950" algn="ctr">
              <a:defRPr/>
            </a:pPr>
            <a:r>
              <a:rPr lang="en-US" sz="4000" b="1" dirty="0">
                <a:solidFill>
                  <a:schemeClr val="bg1"/>
                </a:solidFill>
                <a:effectLst>
                  <a:outerShdw blurRad="38100" dist="38100" dir="2700000" algn="tl">
                    <a:srgbClr val="000000">
                      <a:alpha val="43137"/>
                    </a:srgbClr>
                  </a:outerShdw>
                </a:effectLst>
              </a:rPr>
              <a:t>6. Will “</a:t>
            </a:r>
            <a:r>
              <a:rPr lang="en-US" sz="4000" b="1" u="sng" dirty="0">
                <a:solidFill>
                  <a:schemeClr val="bg1"/>
                </a:solidFill>
                <a:effectLst>
                  <a:outerShdw blurRad="38100" dist="38100" dir="2700000" algn="tl">
                    <a:srgbClr val="000000">
                      <a:alpha val="43137"/>
                    </a:srgbClr>
                  </a:outerShdw>
                </a:effectLst>
              </a:rPr>
              <a:t>IT</a:t>
            </a:r>
            <a:r>
              <a:rPr lang="en-US" sz="4000" b="1" dirty="0">
                <a:solidFill>
                  <a:schemeClr val="bg1"/>
                </a:solidFill>
                <a:effectLst>
                  <a:outerShdw blurRad="38100" dist="38100" dir="2700000" algn="tl">
                    <a:srgbClr val="000000">
                      <a:alpha val="43137"/>
                    </a:srgbClr>
                  </a:outerShdw>
                </a:effectLst>
              </a:rPr>
              <a:t>” hinder</a:t>
            </a:r>
          </a:p>
          <a:p>
            <a:pPr marL="742950" indent="-742950" algn="ctr">
              <a:defRPr/>
            </a:pPr>
            <a:r>
              <a:rPr lang="en-US" sz="4000" b="1" dirty="0">
                <a:solidFill>
                  <a:schemeClr val="bg1"/>
                </a:solidFill>
                <a:effectLst>
                  <a:outerShdw blurRad="38100" dist="38100" dir="2700000" algn="tl">
                    <a:srgbClr val="000000">
                      <a:alpha val="43137"/>
                    </a:srgbClr>
                  </a:outerShdw>
                </a:effectLst>
              </a:rPr>
              <a:t>my Spiritual growth? </a:t>
            </a:r>
          </a:p>
        </p:txBody>
      </p:sp>
      <p:sp>
        <p:nvSpPr>
          <p:cNvPr id="6" name="Rectangle 5"/>
          <p:cNvSpPr/>
          <p:nvPr/>
        </p:nvSpPr>
        <p:spPr>
          <a:xfrm>
            <a:off x="228600" y="1395413"/>
            <a:ext cx="8534400" cy="2185987"/>
          </a:xfrm>
          <a:prstGeom prst="rect">
            <a:avLst/>
          </a:prstGeom>
          <a:solidFill>
            <a:srgbClr val="FF0000"/>
          </a:solidFill>
        </p:spPr>
        <p:txBody>
          <a:bodyPr>
            <a:spAutoFit/>
          </a:bodyPr>
          <a:lstStyle/>
          <a:p>
            <a:pPr algn="ctr" eaLnBrk="0" hangingPunct="0">
              <a:spcBef>
                <a:spcPct val="20000"/>
              </a:spcBef>
              <a:defRPr/>
            </a:pPr>
            <a:r>
              <a:rPr lang="en-US" sz="3400" b="1" kern="0" dirty="0">
                <a:solidFill>
                  <a:schemeClr val="bg1"/>
                </a:solidFill>
                <a:effectLst>
                  <a:outerShdw blurRad="38100" dist="38100" dir="2700000" algn="tl">
                    <a:srgbClr val="000000">
                      <a:alpha val="43137"/>
                    </a:srgbClr>
                  </a:outerShdw>
                </a:effectLst>
                <a:latin typeface="Arial Black" pitchFamily="34" charset="0"/>
              </a:rPr>
              <a:t>Examples: idols, working on Sunday, the Lord’s day, giving, drinking wine, homosexuality, abortion-murdering the unborn.</a:t>
            </a:r>
            <a:endParaRPr lang="en-US" sz="3400" b="1" kern="0"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p:cTn id="19" dur="500" fill="hold"/>
                                        <p:tgtEl>
                                          <p:spTgt spid="9218"/>
                                        </p:tgtEl>
                                        <p:attrNameLst>
                                          <p:attrName>ppt_w</p:attrName>
                                        </p:attrNameLst>
                                      </p:cBhvr>
                                      <p:tavLst>
                                        <p:tav tm="0">
                                          <p:val>
                                            <p:fltVal val="0"/>
                                          </p:val>
                                        </p:tav>
                                        <p:tav tm="100000">
                                          <p:val>
                                            <p:strVal val="#ppt_w"/>
                                          </p:val>
                                        </p:tav>
                                      </p:tavLst>
                                    </p:anim>
                                    <p:anim calcmode="lin" valueType="num">
                                      <p:cBhvr>
                                        <p:cTn id="20" dur="500" fill="hold"/>
                                        <p:tgtEl>
                                          <p:spTgt spid="9218"/>
                                        </p:tgtEl>
                                        <p:attrNameLst>
                                          <p:attrName>ppt_h</p:attrName>
                                        </p:attrNameLst>
                                      </p:cBhvr>
                                      <p:tavLst>
                                        <p:tav tm="0">
                                          <p:val>
                                            <p:fltVal val="0"/>
                                          </p:val>
                                        </p:tav>
                                        <p:tav tm="100000">
                                          <p:val>
                                            <p:strVal val="#ppt_h"/>
                                          </p:val>
                                        </p:tav>
                                      </p:tavLst>
                                    </p:anim>
                                    <p:animEffect transition="in" filter="fade">
                                      <p:cBhvr>
                                        <p:cTn id="21"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5"/>
          <p:cNvSpPr txBox="1">
            <a:spLocks noChangeArrowheads="1"/>
          </p:cNvSpPr>
          <p:nvPr/>
        </p:nvSpPr>
        <p:spPr bwMode="auto">
          <a:xfrm>
            <a:off x="304800" y="1524000"/>
            <a:ext cx="8458200" cy="2286000"/>
          </a:xfrm>
          <a:prstGeom prst="rect">
            <a:avLst/>
          </a:prstGeom>
          <a:noFill/>
          <a:ln w="9525">
            <a:noFill/>
            <a:miter lim="800000"/>
            <a:headEnd/>
            <a:tailEnd/>
          </a:ln>
        </p:spPr>
        <p:txBody>
          <a:bodyPr/>
          <a:lstStyle/>
          <a:p>
            <a:r>
              <a:rPr lang="en-US" sz="3600" b="1"/>
              <a:t>Eph. 4:30 “And </a:t>
            </a:r>
            <a:r>
              <a:rPr lang="en-US" sz="3600" b="1" u="sng"/>
              <a:t>grieve not</a:t>
            </a:r>
            <a:r>
              <a:rPr lang="en-US" sz="3600" b="1"/>
              <a:t> the holy Spirit of God, whereby ye are sealed unto the day of redemption.”</a:t>
            </a:r>
            <a:br>
              <a:rPr lang="en-US" sz="3600" b="1"/>
            </a:br>
            <a:r>
              <a:rPr lang="en-US" sz="2400" b="1"/>
              <a:t/>
            </a:r>
            <a:br>
              <a:rPr lang="en-US" sz="2400" b="1"/>
            </a:br>
            <a:r>
              <a:rPr lang="en-US" sz="3600" b="1"/>
              <a:t>1 Thes. 5:19 “</a:t>
            </a:r>
            <a:r>
              <a:rPr lang="en-US" sz="3600" b="1" u="sng"/>
              <a:t>Quench not</a:t>
            </a:r>
            <a:r>
              <a:rPr lang="en-US" sz="3600" b="1"/>
              <a:t> the Spirit.”</a:t>
            </a:r>
          </a:p>
          <a:p>
            <a:endParaRPr lang="en-US" sz="3600" b="1"/>
          </a:p>
        </p:txBody>
      </p:sp>
      <p:sp>
        <p:nvSpPr>
          <p:cNvPr id="5" name="Rectangle 4"/>
          <p:cNvSpPr/>
          <p:nvPr/>
        </p:nvSpPr>
        <p:spPr>
          <a:xfrm>
            <a:off x="533400" y="228600"/>
            <a:ext cx="8001000" cy="1323975"/>
          </a:xfrm>
          <a:prstGeom prst="rect">
            <a:avLst/>
          </a:prstGeom>
          <a:solidFill>
            <a:srgbClr val="0070C0"/>
          </a:solidFill>
          <a:ln w="38100">
            <a:solidFill>
              <a:schemeClr val="tx1"/>
            </a:solidFill>
          </a:ln>
        </p:spPr>
        <p:txBody>
          <a:bodyPr>
            <a:spAutoFit/>
          </a:bodyPr>
          <a:lstStyle/>
          <a:p>
            <a:pPr marL="742950" indent="-742950" algn="ctr">
              <a:defRPr/>
            </a:pPr>
            <a:r>
              <a:rPr lang="en-US" sz="4000" b="1" dirty="0">
                <a:solidFill>
                  <a:schemeClr val="bg1"/>
                </a:solidFill>
                <a:effectLst>
                  <a:outerShdw blurRad="38100" dist="38100" dir="2700000" algn="tl">
                    <a:srgbClr val="000000">
                      <a:alpha val="43137"/>
                    </a:srgbClr>
                  </a:outerShdw>
                </a:effectLst>
              </a:rPr>
              <a:t>Again, Will “</a:t>
            </a:r>
            <a:r>
              <a:rPr lang="en-US" sz="4000" b="1" u="sng" dirty="0">
                <a:solidFill>
                  <a:schemeClr val="bg1"/>
                </a:solidFill>
                <a:effectLst>
                  <a:outerShdw blurRad="38100" dist="38100" dir="2700000" algn="tl">
                    <a:srgbClr val="000000">
                      <a:alpha val="43137"/>
                    </a:srgbClr>
                  </a:outerShdw>
                </a:effectLst>
              </a:rPr>
              <a:t>IT</a:t>
            </a:r>
            <a:r>
              <a:rPr lang="en-US" sz="4000" b="1" dirty="0">
                <a:solidFill>
                  <a:schemeClr val="bg1"/>
                </a:solidFill>
                <a:effectLst>
                  <a:outerShdw blurRad="38100" dist="38100" dir="2700000" algn="tl">
                    <a:srgbClr val="000000">
                      <a:alpha val="43137"/>
                    </a:srgbClr>
                  </a:outerShdw>
                </a:effectLst>
              </a:rPr>
              <a:t>” hinder</a:t>
            </a:r>
          </a:p>
          <a:p>
            <a:pPr marL="742950" indent="-742950" algn="ctr">
              <a:defRPr/>
            </a:pPr>
            <a:r>
              <a:rPr lang="en-US" sz="4000" b="1" dirty="0">
                <a:solidFill>
                  <a:schemeClr val="bg1"/>
                </a:solidFill>
                <a:effectLst>
                  <a:outerShdw blurRad="38100" dist="38100" dir="2700000" algn="tl">
                    <a:srgbClr val="000000">
                      <a:alpha val="43137"/>
                    </a:srgbClr>
                  </a:outerShdw>
                </a:effectLst>
              </a:rPr>
              <a:t>my Spiritual growth? </a:t>
            </a:r>
          </a:p>
        </p:txBody>
      </p:sp>
      <p:sp>
        <p:nvSpPr>
          <p:cNvPr id="6" name="Rectangle 5"/>
          <p:cNvSpPr/>
          <p:nvPr/>
        </p:nvSpPr>
        <p:spPr>
          <a:xfrm>
            <a:off x="228600" y="4367213"/>
            <a:ext cx="8534400" cy="2185987"/>
          </a:xfrm>
          <a:prstGeom prst="rect">
            <a:avLst/>
          </a:prstGeom>
          <a:solidFill>
            <a:srgbClr val="FF0000"/>
          </a:solidFill>
        </p:spPr>
        <p:txBody>
          <a:bodyPr>
            <a:spAutoFit/>
          </a:bodyPr>
          <a:lstStyle/>
          <a:p>
            <a:pPr algn="ctr" eaLnBrk="0" hangingPunct="0">
              <a:spcBef>
                <a:spcPct val="20000"/>
              </a:spcBef>
              <a:defRPr/>
            </a:pPr>
            <a:r>
              <a:rPr lang="en-US" sz="3400" b="1" kern="0" dirty="0">
                <a:solidFill>
                  <a:schemeClr val="bg1"/>
                </a:solidFill>
                <a:effectLst>
                  <a:outerShdw blurRad="38100" dist="38100" dir="2700000" algn="tl">
                    <a:srgbClr val="000000">
                      <a:alpha val="43137"/>
                    </a:srgbClr>
                  </a:outerShdw>
                </a:effectLst>
                <a:latin typeface="Arial Black" pitchFamily="34" charset="0"/>
              </a:rPr>
              <a:t>Examples: idols, working on Sunday, the Lord’s day, giving, drinking wine, homosexuality, abortion-murdering the unborn.</a:t>
            </a:r>
            <a:endParaRPr lang="en-US" sz="3400" b="1" kern="0"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p:cTn id="14" dur="500" fill="hold"/>
                                        <p:tgtEl>
                                          <p:spTgt spid="9218"/>
                                        </p:tgtEl>
                                        <p:attrNameLst>
                                          <p:attrName>ppt_w</p:attrName>
                                        </p:attrNameLst>
                                      </p:cBhvr>
                                      <p:tavLst>
                                        <p:tav tm="0">
                                          <p:val>
                                            <p:fltVal val="0"/>
                                          </p:val>
                                        </p:tav>
                                        <p:tav tm="100000">
                                          <p:val>
                                            <p:strVal val="#ppt_w"/>
                                          </p:val>
                                        </p:tav>
                                      </p:tavLst>
                                    </p:anim>
                                    <p:anim calcmode="lin" valueType="num">
                                      <p:cBhvr>
                                        <p:cTn id="15" dur="500" fill="hold"/>
                                        <p:tgtEl>
                                          <p:spTgt spid="9218"/>
                                        </p:tgtEl>
                                        <p:attrNameLst>
                                          <p:attrName>ppt_h</p:attrName>
                                        </p:attrNameLst>
                                      </p:cBhvr>
                                      <p:tavLst>
                                        <p:tav tm="0">
                                          <p:val>
                                            <p:fltVal val="0"/>
                                          </p:val>
                                        </p:tav>
                                        <p:tav tm="100000">
                                          <p:val>
                                            <p:strVal val="#ppt_h"/>
                                          </p:val>
                                        </p:tav>
                                      </p:tavLst>
                                    </p:anim>
                                    <p:animEffect transition="in" filter="fade">
                                      <p:cBhvr>
                                        <p:cTn id="16" dur="500"/>
                                        <p:tgtEl>
                                          <p:spTgt spid="9218"/>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5"/>
          <p:cNvSpPr txBox="1">
            <a:spLocks noChangeArrowheads="1"/>
          </p:cNvSpPr>
          <p:nvPr/>
        </p:nvSpPr>
        <p:spPr bwMode="auto">
          <a:xfrm>
            <a:off x="685800" y="1828800"/>
            <a:ext cx="7924800" cy="4648200"/>
          </a:xfrm>
          <a:prstGeom prst="rect">
            <a:avLst/>
          </a:prstGeom>
          <a:noFill/>
          <a:ln w="9525">
            <a:noFill/>
            <a:miter lim="800000"/>
            <a:headEnd/>
            <a:tailEnd/>
          </a:ln>
        </p:spPr>
        <p:txBody>
          <a:bodyPr/>
          <a:lstStyle/>
          <a:p>
            <a:r>
              <a:rPr lang="en-US" sz="3600" b="1"/>
              <a:t>1 Cor. 10:32-33 “Give none offence, neither to the Jews, nor to the Gentiles, nor to the church of God: 33  Even as I please all men in all things, not seeking mine own profit, but the profit of many, that they may be saved.”</a:t>
            </a:r>
          </a:p>
          <a:p>
            <a:endParaRPr lang="en-US" sz="3600" b="1"/>
          </a:p>
        </p:txBody>
      </p:sp>
      <p:sp>
        <p:nvSpPr>
          <p:cNvPr id="5" name="Rectangle 4"/>
          <p:cNvSpPr/>
          <p:nvPr/>
        </p:nvSpPr>
        <p:spPr>
          <a:xfrm>
            <a:off x="533400" y="228600"/>
            <a:ext cx="8001000" cy="1323975"/>
          </a:xfrm>
          <a:prstGeom prst="rect">
            <a:avLst/>
          </a:prstGeom>
          <a:solidFill>
            <a:srgbClr val="0070C0"/>
          </a:solidFill>
          <a:ln w="38100">
            <a:solidFill>
              <a:schemeClr val="tx1"/>
            </a:solidFill>
          </a:ln>
        </p:spPr>
        <p:txBody>
          <a:bodyPr>
            <a:spAutoFit/>
          </a:bodyPr>
          <a:lstStyle/>
          <a:p>
            <a:pPr marL="742950" indent="-742950" algn="ctr">
              <a:defRPr/>
            </a:pPr>
            <a:r>
              <a:rPr lang="en-US" sz="4000" b="1" dirty="0">
                <a:solidFill>
                  <a:schemeClr val="bg1"/>
                </a:solidFill>
                <a:effectLst>
                  <a:outerShdw blurRad="38100" dist="38100" dir="2700000" algn="tl">
                    <a:srgbClr val="000000">
                      <a:alpha val="43137"/>
                    </a:srgbClr>
                  </a:outerShdw>
                </a:effectLst>
              </a:rPr>
              <a:t>7. Will “</a:t>
            </a:r>
            <a:r>
              <a:rPr lang="en-US" sz="4000" b="1" u="sng" dirty="0">
                <a:solidFill>
                  <a:schemeClr val="bg1"/>
                </a:solidFill>
                <a:effectLst>
                  <a:outerShdw blurRad="38100" dist="38100" dir="2700000" algn="tl">
                    <a:srgbClr val="000000">
                      <a:alpha val="43137"/>
                    </a:srgbClr>
                  </a:outerShdw>
                </a:effectLst>
              </a:rPr>
              <a:t>IT</a:t>
            </a:r>
            <a:r>
              <a:rPr lang="en-US" sz="4000" b="1" dirty="0">
                <a:solidFill>
                  <a:schemeClr val="bg1"/>
                </a:solidFill>
                <a:effectLst>
                  <a:outerShdw blurRad="38100" dist="38100" dir="2700000" algn="tl">
                    <a:srgbClr val="000000">
                      <a:alpha val="43137"/>
                    </a:srgbClr>
                  </a:outerShdw>
                </a:effectLst>
              </a:rPr>
              <a:t>” keep someone</a:t>
            </a:r>
          </a:p>
          <a:p>
            <a:pPr marL="742950" indent="-742950" algn="ctr">
              <a:defRPr/>
            </a:pPr>
            <a:r>
              <a:rPr lang="en-US" sz="4000" b="1" dirty="0">
                <a:solidFill>
                  <a:schemeClr val="bg1"/>
                </a:solidFill>
                <a:effectLst>
                  <a:outerShdw blurRad="38100" dist="38100" dir="2700000" algn="tl">
                    <a:srgbClr val="000000">
                      <a:alpha val="43137"/>
                    </a:srgbClr>
                  </a:outerShdw>
                </a:effectLst>
              </a:rPr>
              <a:t>from being saved?</a:t>
            </a:r>
          </a:p>
        </p:txBody>
      </p:sp>
      <p:sp>
        <p:nvSpPr>
          <p:cNvPr id="10245" name="Rectangle 15"/>
          <p:cNvSpPr txBox="1">
            <a:spLocks noChangeArrowheads="1"/>
          </p:cNvSpPr>
          <p:nvPr/>
        </p:nvSpPr>
        <p:spPr bwMode="auto">
          <a:xfrm>
            <a:off x="685800" y="5791200"/>
            <a:ext cx="7772400" cy="762000"/>
          </a:xfrm>
          <a:prstGeom prst="rect">
            <a:avLst/>
          </a:prstGeom>
          <a:noFill/>
          <a:ln w="9525">
            <a:noFill/>
            <a:miter lim="800000"/>
            <a:headEnd/>
            <a:tailEnd/>
          </a:ln>
        </p:spPr>
        <p:txBody>
          <a:bodyPr/>
          <a:lstStyle/>
          <a:p>
            <a:r>
              <a:rPr lang="en-US" sz="3600">
                <a:latin typeface="Arial Black" pitchFamily="34" charset="0"/>
              </a:rPr>
              <a:t>A bad testimony always hurts.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p:cTn id="14" dur="500" fill="hold"/>
                                        <p:tgtEl>
                                          <p:spTgt spid="10242"/>
                                        </p:tgtEl>
                                        <p:attrNameLst>
                                          <p:attrName>ppt_w</p:attrName>
                                        </p:attrNameLst>
                                      </p:cBhvr>
                                      <p:tavLst>
                                        <p:tav tm="0">
                                          <p:val>
                                            <p:fltVal val="0"/>
                                          </p:val>
                                        </p:tav>
                                        <p:tav tm="100000">
                                          <p:val>
                                            <p:strVal val="#ppt_w"/>
                                          </p:val>
                                        </p:tav>
                                      </p:tavLst>
                                    </p:anim>
                                    <p:anim calcmode="lin" valueType="num">
                                      <p:cBhvr>
                                        <p:cTn id="15" dur="500" fill="hold"/>
                                        <p:tgtEl>
                                          <p:spTgt spid="10242"/>
                                        </p:tgtEl>
                                        <p:attrNameLst>
                                          <p:attrName>ppt_h</p:attrName>
                                        </p:attrNameLst>
                                      </p:cBhvr>
                                      <p:tavLst>
                                        <p:tav tm="0">
                                          <p:val>
                                            <p:fltVal val="0"/>
                                          </p:val>
                                        </p:tav>
                                        <p:tav tm="100000">
                                          <p:val>
                                            <p:strVal val="#ppt_h"/>
                                          </p:val>
                                        </p:tav>
                                      </p:tavLst>
                                    </p:anim>
                                    <p:animEffect transition="in" filter="fade">
                                      <p:cBhvr>
                                        <p:cTn id="16" dur="500"/>
                                        <p:tgtEl>
                                          <p:spTgt spid="1024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245"/>
                                        </p:tgtEl>
                                        <p:attrNameLst>
                                          <p:attrName>style.visibility</p:attrName>
                                        </p:attrNameLst>
                                      </p:cBhvr>
                                      <p:to>
                                        <p:strVal val="visible"/>
                                      </p:to>
                                    </p:set>
                                    <p:anim calcmode="lin" valueType="num">
                                      <p:cBhvr>
                                        <p:cTn id="21" dur="500" fill="hold"/>
                                        <p:tgtEl>
                                          <p:spTgt spid="10245"/>
                                        </p:tgtEl>
                                        <p:attrNameLst>
                                          <p:attrName>ppt_w</p:attrName>
                                        </p:attrNameLst>
                                      </p:cBhvr>
                                      <p:tavLst>
                                        <p:tav tm="0">
                                          <p:val>
                                            <p:fltVal val="0"/>
                                          </p:val>
                                        </p:tav>
                                        <p:tav tm="100000">
                                          <p:val>
                                            <p:strVal val="#ppt_w"/>
                                          </p:val>
                                        </p:tav>
                                      </p:tavLst>
                                    </p:anim>
                                    <p:anim calcmode="lin" valueType="num">
                                      <p:cBhvr>
                                        <p:cTn id="22" dur="500" fill="hold"/>
                                        <p:tgtEl>
                                          <p:spTgt spid="10245"/>
                                        </p:tgtEl>
                                        <p:attrNameLst>
                                          <p:attrName>ppt_h</p:attrName>
                                        </p:attrNameLst>
                                      </p:cBhvr>
                                      <p:tavLst>
                                        <p:tav tm="0">
                                          <p:val>
                                            <p:fltVal val="0"/>
                                          </p:val>
                                        </p:tav>
                                        <p:tav tm="100000">
                                          <p:val>
                                            <p:strVal val="#ppt_h"/>
                                          </p:val>
                                        </p:tav>
                                      </p:tavLst>
                                    </p:anim>
                                    <p:animEffect transition="in" filter="fade">
                                      <p:cBhvr>
                                        <p:cTn id="23"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5" grpId="0" animBg="1"/>
      <p:bldP spid="102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4800"/>
            <a:ext cx="8382000" cy="6096000"/>
          </a:xfrm>
        </p:spPr>
        <p:txBody>
          <a:bodyPr/>
          <a:lstStyle/>
          <a:p>
            <a:pPr algn="l"/>
            <a:r>
              <a:rPr lang="en-US" sz="6600" smtClean="0"/>
              <a:t>Here is a picture on the first night of classes.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28600"/>
            <a:ext cx="8001000" cy="2554288"/>
          </a:xfrm>
          <a:prstGeom prst="rect">
            <a:avLst/>
          </a:prstGeom>
          <a:solidFill>
            <a:srgbClr val="0070C0"/>
          </a:solidFill>
          <a:ln w="38100">
            <a:solidFill>
              <a:schemeClr val="tx1"/>
            </a:solidFill>
          </a:ln>
        </p:spPr>
        <p:txBody>
          <a:bodyPr>
            <a:spAutoFit/>
          </a:bodyPr>
          <a:lstStyle/>
          <a:p>
            <a:pPr marL="742950" indent="-742950" algn="ctr">
              <a:defRPr/>
            </a:pPr>
            <a:r>
              <a:rPr lang="en-US" sz="4000" b="1" dirty="0">
                <a:solidFill>
                  <a:schemeClr val="bg1"/>
                </a:solidFill>
                <a:effectLst>
                  <a:outerShdw blurRad="38100" dist="38100" dir="2700000" algn="tl">
                    <a:srgbClr val="000000">
                      <a:alpha val="43137"/>
                    </a:srgbClr>
                  </a:outerShdw>
                </a:effectLst>
              </a:rPr>
              <a:t>8. Would I be willing for Jesus to come and find me     engaged in the activity? </a:t>
            </a:r>
            <a:r>
              <a:rPr lang="en-US" sz="4000" b="1" dirty="0">
                <a:solidFill>
                  <a:srgbClr val="FFFF00"/>
                </a:solidFill>
                <a:effectLst>
                  <a:outerShdw blurRad="38100" dist="38100" dir="2700000" algn="tl">
                    <a:srgbClr val="000000">
                      <a:alpha val="43137"/>
                    </a:srgbClr>
                  </a:outerShdw>
                </a:effectLst>
                <a:latin typeface="Arial Black" pitchFamily="34" charset="0"/>
              </a:rPr>
              <a:t>Would Jesus do “</a:t>
            </a:r>
            <a:r>
              <a:rPr lang="en-US" sz="4000" b="1" u="sng" dirty="0">
                <a:solidFill>
                  <a:srgbClr val="FFFF00"/>
                </a:solidFill>
                <a:effectLst>
                  <a:outerShdw blurRad="38100" dist="38100" dir="2700000" algn="tl">
                    <a:srgbClr val="000000">
                      <a:alpha val="43137"/>
                    </a:srgbClr>
                  </a:outerShdw>
                </a:effectLst>
                <a:latin typeface="Arial Black" pitchFamily="34" charset="0"/>
              </a:rPr>
              <a:t>IT</a:t>
            </a:r>
            <a:r>
              <a:rPr lang="en-US" sz="4000" b="1" dirty="0">
                <a:solidFill>
                  <a:srgbClr val="FFFF00"/>
                </a:solidFill>
                <a:effectLst>
                  <a:outerShdw blurRad="38100" dist="38100" dir="2700000" algn="tl">
                    <a:srgbClr val="000000">
                      <a:alpha val="43137"/>
                    </a:srgbClr>
                  </a:outerShdw>
                </a:effectLst>
                <a:latin typeface="Arial Black" pitchFamily="34" charset="0"/>
              </a:rPr>
              <a:t>” ?</a:t>
            </a:r>
          </a:p>
        </p:txBody>
      </p:sp>
      <p:sp>
        <p:nvSpPr>
          <p:cNvPr id="11269" name="Rectangle 15"/>
          <p:cNvSpPr txBox="1">
            <a:spLocks noChangeArrowheads="1"/>
          </p:cNvSpPr>
          <p:nvPr/>
        </p:nvSpPr>
        <p:spPr bwMode="auto">
          <a:xfrm>
            <a:off x="609600" y="2895600"/>
            <a:ext cx="7772400" cy="3733800"/>
          </a:xfrm>
          <a:prstGeom prst="rect">
            <a:avLst/>
          </a:prstGeom>
          <a:noFill/>
          <a:ln w="9525">
            <a:noFill/>
            <a:miter lim="800000"/>
            <a:headEnd/>
            <a:tailEnd/>
          </a:ln>
        </p:spPr>
        <p:txBody>
          <a:bodyPr/>
          <a:lstStyle/>
          <a:p>
            <a:pPr algn="ctr"/>
            <a:r>
              <a:rPr lang="en-US" sz="3600">
                <a:latin typeface="Arial Black" pitchFamily="34" charset="0"/>
              </a:rPr>
              <a:t>God observes all our actions. </a:t>
            </a:r>
          </a:p>
          <a:p>
            <a:r>
              <a:rPr lang="en-US" sz="3600"/>
              <a:t>Heb. 4:13 “Neither is there any creature that is not manifest in his sight: but all things are naked and opened unto the eyes of him with whom we have to 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269"/>
                                        </p:tgtEl>
                                        <p:attrNameLst>
                                          <p:attrName>style.visibility</p:attrName>
                                        </p:attrNameLst>
                                      </p:cBhvr>
                                      <p:to>
                                        <p:strVal val="visible"/>
                                      </p:to>
                                    </p:set>
                                    <p:anim calcmode="lin" valueType="num">
                                      <p:cBhvr>
                                        <p:cTn id="14" dur="500" fill="hold"/>
                                        <p:tgtEl>
                                          <p:spTgt spid="11269"/>
                                        </p:tgtEl>
                                        <p:attrNameLst>
                                          <p:attrName>ppt_w</p:attrName>
                                        </p:attrNameLst>
                                      </p:cBhvr>
                                      <p:tavLst>
                                        <p:tav tm="0">
                                          <p:val>
                                            <p:fltVal val="0"/>
                                          </p:val>
                                        </p:tav>
                                        <p:tav tm="100000">
                                          <p:val>
                                            <p:strVal val="#ppt_w"/>
                                          </p:val>
                                        </p:tav>
                                      </p:tavLst>
                                    </p:anim>
                                    <p:anim calcmode="lin" valueType="num">
                                      <p:cBhvr>
                                        <p:cTn id="15" dur="500" fill="hold"/>
                                        <p:tgtEl>
                                          <p:spTgt spid="11269"/>
                                        </p:tgtEl>
                                        <p:attrNameLst>
                                          <p:attrName>ppt_h</p:attrName>
                                        </p:attrNameLst>
                                      </p:cBhvr>
                                      <p:tavLst>
                                        <p:tav tm="0">
                                          <p:val>
                                            <p:fltVal val="0"/>
                                          </p:val>
                                        </p:tav>
                                        <p:tav tm="100000">
                                          <p:val>
                                            <p:strVal val="#ppt_h"/>
                                          </p:val>
                                        </p:tav>
                                      </p:tavLst>
                                    </p:anim>
                                    <p:animEffect transition="in" filter="fade">
                                      <p:cBhvr>
                                        <p:cTn id="16"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26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28600"/>
            <a:ext cx="8001000" cy="2554288"/>
          </a:xfrm>
          <a:prstGeom prst="rect">
            <a:avLst/>
          </a:prstGeom>
          <a:solidFill>
            <a:srgbClr val="0070C0"/>
          </a:solidFill>
          <a:ln w="38100">
            <a:solidFill>
              <a:schemeClr val="tx1"/>
            </a:solidFill>
          </a:ln>
        </p:spPr>
        <p:txBody>
          <a:bodyPr>
            <a:spAutoFit/>
          </a:bodyPr>
          <a:lstStyle/>
          <a:p>
            <a:pPr marL="742950" indent="-742950" algn="ctr">
              <a:defRPr/>
            </a:pPr>
            <a:r>
              <a:rPr lang="en-US" sz="4000" b="1" dirty="0">
                <a:solidFill>
                  <a:schemeClr val="bg1"/>
                </a:solidFill>
                <a:effectLst>
                  <a:outerShdw blurRad="38100" dist="38100" dir="2700000" algn="tl">
                    <a:srgbClr val="000000">
                      <a:alpha val="43137"/>
                    </a:srgbClr>
                  </a:outerShdw>
                </a:effectLst>
              </a:rPr>
              <a:t>Again, Would I be willing for Jesus to come and find me     engaged in the activity? Would Jesus do </a:t>
            </a:r>
            <a:r>
              <a:rPr lang="en-US" sz="4000" b="1" dirty="0">
                <a:solidFill>
                  <a:srgbClr val="FFFF00"/>
                </a:solidFill>
                <a:effectLst>
                  <a:outerShdw blurRad="38100" dist="38100" dir="2700000" algn="tl">
                    <a:srgbClr val="000000">
                      <a:alpha val="43137"/>
                    </a:srgbClr>
                  </a:outerShdw>
                </a:effectLst>
                <a:latin typeface="Arial Black" pitchFamily="34" charset="0"/>
              </a:rPr>
              <a:t>“</a:t>
            </a:r>
            <a:r>
              <a:rPr lang="en-US" sz="4000" b="1" u="sng" dirty="0">
                <a:solidFill>
                  <a:srgbClr val="FFFF00"/>
                </a:solidFill>
                <a:effectLst>
                  <a:outerShdw blurRad="38100" dist="38100" dir="2700000" algn="tl">
                    <a:srgbClr val="000000">
                      <a:alpha val="43137"/>
                    </a:srgbClr>
                  </a:outerShdw>
                </a:effectLst>
                <a:latin typeface="Arial Black" pitchFamily="34" charset="0"/>
              </a:rPr>
              <a:t>IT</a:t>
            </a:r>
            <a:r>
              <a:rPr lang="en-US" sz="4000" b="1" dirty="0">
                <a:solidFill>
                  <a:srgbClr val="FFFF00"/>
                </a:solidFill>
                <a:effectLst>
                  <a:outerShdw blurRad="38100" dist="38100" dir="2700000" algn="tl">
                    <a:srgbClr val="000000">
                      <a:alpha val="43137"/>
                    </a:srgbClr>
                  </a:outerShdw>
                </a:effectLst>
                <a:latin typeface="Arial Black" pitchFamily="34" charset="0"/>
              </a:rPr>
              <a:t>” </a:t>
            </a:r>
            <a:r>
              <a:rPr lang="en-US" sz="4000" b="1" dirty="0">
                <a:solidFill>
                  <a:schemeClr val="bg1"/>
                </a:solidFill>
                <a:effectLst>
                  <a:outerShdw blurRad="38100" dist="38100" dir="2700000" algn="tl">
                    <a:srgbClr val="000000">
                      <a:alpha val="43137"/>
                    </a:srgbClr>
                  </a:outerShdw>
                </a:effectLst>
              </a:rPr>
              <a:t>?</a:t>
            </a:r>
          </a:p>
        </p:txBody>
      </p:sp>
      <p:sp>
        <p:nvSpPr>
          <p:cNvPr id="12293" name="Rectangle 15"/>
          <p:cNvSpPr txBox="1">
            <a:spLocks noChangeArrowheads="1"/>
          </p:cNvSpPr>
          <p:nvPr/>
        </p:nvSpPr>
        <p:spPr bwMode="auto">
          <a:xfrm>
            <a:off x="609600" y="2819400"/>
            <a:ext cx="7772400" cy="1752600"/>
          </a:xfrm>
          <a:prstGeom prst="rect">
            <a:avLst/>
          </a:prstGeom>
          <a:noFill/>
          <a:ln w="9525">
            <a:noFill/>
            <a:miter lim="800000"/>
            <a:headEnd/>
            <a:tailEnd/>
          </a:ln>
        </p:spPr>
        <p:txBody>
          <a:bodyPr/>
          <a:lstStyle/>
          <a:p>
            <a:r>
              <a:rPr lang="en-US" sz="3600"/>
              <a:t>“The eyes of the LORD are in every place, beholding the evil and the good.“ </a:t>
            </a:r>
            <a:r>
              <a:rPr lang="en-US" sz="3600" b="1"/>
              <a:t>Prov. 15:3</a:t>
            </a:r>
          </a:p>
        </p:txBody>
      </p:sp>
      <p:sp>
        <p:nvSpPr>
          <p:cNvPr id="6" name="Rectangle 5"/>
          <p:cNvSpPr/>
          <p:nvPr/>
        </p:nvSpPr>
        <p:spPr>
          <a:xfrm>
            <a:off x="228600" y="4572000"/>
            <a:ext cx="8534400" cy="2185988"/>
          </a:xfrm>
          <a:prstGeom prst="rect">
            <a:avLst/>
          </a:prstGeom>
          <a:solidFill>
            <a:srgbClr val="FF0000"/>
          </a:solidFill>
        </p:spPr>
        <p:txBody>
          <a:bodyPr>
            <a:spAutoFit/>
          </a:bodyPr>
          <a:lstStyle/>
          <a:p>
            <a:pPr algn="ctr" eaLnBrk="0" hangingPunct="0">
              <a:spcBef>
                <a:spcPct val="20000"/>
              </a:spcBef>
              <a:defRPr/>
            </a:pPr>
            <a:r>
              <a:rPr lang="en-US" sz="3400" b="1" kern="0" dirty="0">
                <a:solidFill>
                  <a:schemeClr val="bg1"/>
                </a:solidFill>
                <a:effectLst>
                  <a:outerShdw blurRad="38100" dist="38100" dir="2700000" algn="tl">
                    <a:srgbClr val="000000">
                      <a:alpha val="43137"/>
                    </a:srgbClr>
                  </a:outerShdw>
                </a:effectLst>
                <a:latin typeface="Arial Black" pitchFamily="34" charset="0"/>
              </a:rPr>
              <a:t>Examples: idols, working on Sunday, the Lord’s day, giving, drinking wine, homosexuality, abortion-murdering the unborn.</a:t>
            </a:r>
            <a:endParaRPr lang="en-US" sz="3400" b="1" kern="0"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93"/>
                                        </p:tgtEl>
                                        <p:attrNameLst>
                                          <p:attrName>style.visibility</p:attrName>
                                        </p:attrNameLst>
                                      </p:cBhvr>
                                      <p:to>
                                        <p:strVal val="visible"/>
                                      </p:to>
                                    </p:set>
                                    <p:anim calcmode="lin" valueType="num">
                                      <p:cBhvr>
                                        <p:cTn id="14" dur="500" fill="hold"/>
                                        <p:tgtEl>
                                          <p:spTgt spid="12293"/>
                                        </p:tgtEl>
                                        <p:attrNameLst>
                                          <p:attrName>ppt_w</p:attrName>
                                        </p:attrNameLst>
                                      </p:cBhvr>
                                      <p:tavLst>
                                        <p:tav tm="0">
                                          <p:val>
                                            <p:fltVal val="0"/>
                                          </p:val>
                                        </p:tav>
                                        <p:tav tm="100000">
                                          <p:val>
                                            <p:strVal val="#ppt_w"/>
                                          </p:val>
                                        </p:tav>
                                      </p:tavLst>
                                    </p:anim>
                                    <p:anim calcmode="lin" valueType="num">
                                      <p:cBhvr>
                                        <p:cTn id="15" dur="500" fill="hold"/>
                                        <p:tgtEl>
                                          <p:spTgt spid="12293"/>
                                        </p:tgtEl>
                                        <p:attrNameLst>
                                          <p:attrName>ppt_h</p:attrName>
                                        </p:attrNameLst>
                                      </p:cBhvr>
                                      <p:tavLst>
                                        <p:tav tm="0">
                                          <p:val>
                                            <p:fltVal val="0"/>
                                          </p:val>
                                        </p:tav>
                                        <p:tav tm="100000">
                                          <p:val>
                                            <p:strVal val="#ppt_h"/>
                                          </p:val>
                                        </p:tav>
                                      </p:tavLst>
                                    </p:anim>
                                    <p:animEffect transition="in" filter="fade">
                                      <p:cBhvr>
                                        <p:cTn id="16" dur="500"/>
                                        <p:tgtEl>
                                          <p:spTgt spid="12293"/>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293"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5"/>
          <p:cNvSpPr txBox="1">
            <a:spLocks noChangeArrowheads="1"/>
          </p:cNvSpPr>
          <p:nvPr/>
        </p:nvSpPr>
        <p:spPr bwMode="auto">
          <a:xfrm>
            <a:off x="609600" y="2895600"/>
            <a:ext cx="7772400" cy="2743200"/>
          </a:xfrm>
          <a:prstGeom prst="rect">
            <a:avLst/>
          </a:prstGeom>
          <a:noFill/>
          <a:ln w="9525">
            <a:noFill/>
            <a:miter lim="800000"/>
            <a:headEnd/>
            <a:tailEnd/>
          </a:ln>
        </p:spPr>
        <p:txBody>
          <a:bodyPr/>
          <a:lstStyle/>
          <a:p>
            <a:endParaRPr lang="en-US" sz="3600"/>
          </a:p>
          <a:p>
            <a:r>
              <a:rPr lang="en-US" sz="3600"/>
              <a:t>Someone has said: </a:t>
            </a:r>
            <a:r>
              <a:rPr lang="en-US" sz="3600" b="1"/>
              <a:t>“We should not ask “Is it wrong?” but “Is it best?”</a:t>
            </a:r>
          </a:p>
        </p:txBody>
      </p:sp>
      <p:sp>
        <p:nvSpPr>
          <p:cNvPr id="5" name="Rectangle 4"/>
          <p:cNvSpPr/>
          <p:nvPr/>
        </p:nvSpPr>
        <p:spPr>
          <a:xfrm>
            <a:off x="533400" y="228600"/>
            <a:ext cx="8001000" cy="2370138"/>
          </a:xfrm>
          <a:prstGeom prst="rect">
            <a:avLst/>
          </a:prstGeom>
          <a:solidFill>
            <a:srgbClr val="0070C0"/>
          </a:solidFill>
          <a:ln w="38100">
            <a:solidFill>
              <a:schemeClr val="tx1"/>
            </a:solidFill>
          </a:ln>
        </p:spPr>
        <p:txBody>
          <a:bodyPr>
            <a:spAutoFit/>
          </a:bodyPr>
          <a:lstStyle/>
          <a:p>
            <a:pPr marL="742950" indent="-742950" algn="ctr">
              <a:defRPr/>
            </a:pPr>
            <a:r>
              <a:rPr lang="en-US" sz="4000" b="1" dirty="0">
                <a:solidFill>
                  <a:schemeClr val="bg1"/>
                </a:solidFill>
                <a:effectLst>
                  <a:outerShdw blurRad="38100" dist="38100" dir="2700000" algn="tl">
                    <a:srgbClr val="000000">
                      <a:alpha val="43137"/>
                    </a:srgbClr>
                  </a:outerShdw>
                </a:effectLst>
              </a:rPr>
              <a:t>Ask yourself – </a:t>
            </a:r>
          </a:p>
          <a:p>
            <a:pPr marL="742950" indent="-742950" algn="ctr">
              <a:defRPr/>
            </a:pPr>
            <a:r>
              <a:rPr lang="en-US" sz="5400" b="1" dirty="0">
                <a:solidFill>
                  <a:srgbClr val="FFC000"/>
                </a:solidFill>
                <a:effectLst>
                  <a:outerShdw blurRad="38100" dist="38100" dir="2700000" algn="tl">
                    <a:srgbClr val="000000">
                      <a:alpha val="43137"/>
                    </a:srgbClr>
                  </a:outerShdw>
                </a:effectLst>
              </a:rPr>
              <a:t>W</a:t>
            </a:r>
            <a:r>
              <a:rPr lang="en-US" sz="5400" b="1" dirty="0">
                <a:solidFill>
                  <a:srgbClr val="FFFF00"/>
                </a:solidFill>
                <a:effectLst>
                  <a:outerShdw blurRad="38100" dist="38100" dir="2700000" algn="tl">
                    <a:srgbClr val="000000">
                      <a:alpha val="43137"/>
                    </a:srgbClr>
                  </a:outerShdw>
                </a:effectLst>
              </a:rPr>
              <a:t>hat </a:t>
            </a:r>
            <a:r>
              <a:rPr lang="en-US" sz="5400" b="1" dirty="0">
                <a:solidFill>
                  <a:srgbClr val="FFC000"/>
                </a:solidFill>
                <a:effectLst>
                  <a:outerShdw blurRad="38100" dist="38100" dir="2700000" algn="tl">
                    <a:srgbClr val="000000">
                      <a:alpha val="43137"/>
                    </a:srgbClr>
                  </a:outerShdw>
                </a:effectLst>
              </a:rPr>
              <a:t>W</a:t>
            </a:r>
            <a:r>
              <a:rPr lang="en-US" sz="5400" b="1" dirty="0">
                <a:solidFill>
                  <a:srgbClr val="FFFF00"/>
                </a:solidFill>
                <a:effectLst>
                  <a:outerShdw blurRad="38100" dist="38100" dir="2700000" algn="tl">
                    <a:srgbClr val="000000">
                      <a:alpha val="43137"/>
                    </a:srgbClr>
                  </a:outerShdw>
                </a:effectLst>
              </a:rPr>
              <a:t>ould </a:t>
            </a:r>
            <a:r>
              <a:rPr lang="en-US" sz="5400" b="1" dirty="0">
                <a:solidFill>
                  <a:srgbClr val="FFC000"/>
                </a:solidFill>
                <a:effectLst>
                  <a:outerShdw blurRad="38100" dist="38100" dir="2700000" algn="tl">
                    <a:srgbClr val="000000">
                      <a:alpha val="43137"/>
                    </a:srgbClr>
                  </a:outerShdw>
                </a:effectLst>
              </a:rPr>
              <a:t>J</a:t>
            </a:r>
            <a:r>
              <a:rPr lang="en-US" sz="5400" b="1" dirty="0">
                <a:solidFill>
                  <a:srgbClr val="FFFF00"/>
                </a:solidFill>
                <a:effectLst>
                  <a:outerShdw blurRad="38100" dist="38100" dir="2700000" algn="tl">
                    <a:srgbClr val="000000">
                      <a:alpha val="43137"/>
                    </a:srgbClr>
                  </a:outerShdw>
                </a:effectLst>
              </a:rPr>
              <a:t>esus </a:t>
            </a:r>
            <a:r>
              <a:rPr lang="en-US" sz="5400" b="1" dirty="0">
                <a:solidFill>
                  <a:srgbClr val="FFC000"/>
                </a:solidFill>
                <a:effectLst>
                  <a:outerShdw blurRad="38100" dist="38100" dir="2700000" algn="tl">
                    <a:srgbClr val="000000">
                      <a:alpha val="43137"/>
                    </a:srgbClr>
                  </a:outerShdw>
                </a:effectLst>
              </a:rPr>
              <a:t>D</a:t>
            </a:r>
            <a:r>
              <a:rPr lang="en-US" sz="5400" b="1" dirty="0">
                <a:solidFill>
                  <a:srgbClr val="FFFF00"/>
                </a:solidFill>
                <a:effectLst>
                  <a:outerShdw blurRad="38100" dist="38100" dir="2700000" algn="tl">
                    <a:srgbClr val="000000">
                      <a:alpha val="43137"/>
                    </a:srgbClr>
                  </a:outerShdw>
                </a:effectLst>
              </a:rPr>
              <a:t>o?</a:t>
            </a:r>
          </a:p>
          <a:p>
            <a:pPr marL="742950" indent="-742950" algn="ctr">
              <a:defRPr/>
            </a:pPr>
            <a:r>
              <a:rPr lang="en-US" sz="5400" b="1" dirty="0">
                <a:solidFill>
                  <a:schemeClr val="bg1"/>
                </a:solidFill>
                <a:effectLst>
                  <a:outerShdw blurRad="38100" dist="38100" dir="2700000" algn="tl">
                    <a:srgbClr val="000000">
                      <a:alpha val="43137"/>
                    </a:srgbClr>
                  </a:outerShdw>
                </a:effectLst>
                <a:latin typeface="Arial Black" pitchFamily="34" charset="0"/>
              </a:rPr>
              <a:t>WWJD</a:t>
            </a:r>
            <a:endParaRPr lang="en-US" sz="5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60600" y="5105400"/>
            <a:ext cx="4445000" cy="1446213"/>
          </a:xfrm>
          <a:prstGeom prst="rect">
            <a:avLst/>
          </a:prstGeom>
        </p:spPr>
        <p:txBody>
          <a:bodyPr wrap="none">
            <a:spAutoFit/>
          </a:bodyPr>
          <a:lstStyle/>
          <a:p>
            <a:pPr marL="742950" indent="-742950" algn="ctr">
              <a:defRPr/>
            </a:pPr>
            <a:r>
              <a:rPr lang="en-US" sz="8800" b="1" dirty="0">
                <a:solidFill>
                  <a:srgbClr val="FF0000"/>
                </a:solidFill>
                <a:effectLst>
                  <a:outerShdw blurRad="38100" dist="38100" dir="2700000" algn="tl">
                    <a:srgbClr val="000000">
                      <a:alpha val="43137"/>
                    </a:srgbClr>
                  </a:outerShdw>
                </a:effectLst>
              </a:rPr>
              <a:t>WWJD?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314"/>
                                        </p:tgtEl>
                                        <p:attrNameLst>
                                          <p:attrName>style.visibility</p:attrName>
                                        </p:attrNameLst>
                                      </p:cBhvr>
                                      <p:to>
                                        <p:strVal val="visible"/>
                                      </p:to>
                                    </p:set>
                                    <p:anim calcmode="lin" valueType="num">
                                      <p:cBhvr>
                                        <p:cTn id="14" dur="500" fill="hold"/>
                                        <p:tgtEl>
                                          <p:spTgt spid="13314"/>
                                        </p:tgtEl>
                                        <p:attrNameLst>
                                          <p:attrName>ppt_w</p:attrName>
                                        </p:attrNameLst>
                                      </p:cBhvr>
                                      <p:tavLst>
                                        <p:tav tm="0">
                                          <p:val>
                                            <p:fltVal val="0"/>
                                          </p:val>
                                        </p:tav>
                                        <p:tav tm="100000">
                                          <p:val>
                                            <p:strVal val="#ppt_w"/>
                                          </p:val>
                                        </p:tav>
                                      </p:tavLst>
                                    </p:anim>
                                    <p:anim calcmode="lin" valueType="num">
                                      <p:cBhvr>
                                        <p:cTn id="15" dur="500" fill="hold"/>
                                        <p:tgtEl>
                                          <p:spTgt spid="13314"/>
                                        </p:tgtEl>
                                        <p:attrNameLst>
                                          <p:attrName>ppt_h</p:attrName>
                                        </p:attrNameLst>
                                      </p:cBhvr>
                                      <p:tavLst>
                                        <p:tav tm="0">
                                          <p:val>
                                            <p:fltVal val="0"/>
                                          </p:val>
                                        </p:tav>
                                        <p:tav tm="100000">
                                          <p:val>
                                            <p:strVal val="#ppt_h"/>
                                          </p:val>
                                        </p:tav>
                                      </p:tavLst>
                                    </p:anim>
                                    <p:animEffect transition="in" filter="fade">
                                      <p:cBhvr>
                                        <p:cTn id="16" dur="500"/>
                                        <p:tgtEl>
                                          <p:spTgt spid="133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5"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76200"/>
            <a:ext cx="5486400" cy="708025"/>
          </a:xfrm>
          <a:prstGeom prst="rect">
            <a:avLst/>
          </a:prstGeom>
          <a:solidFill>
            <a:srgbClr val="0070C0"/>
          </a:solidFill>
          <a:ln w="57150">
            <a:solidFill>
              <a:srgbClr val="FF0000"/>
            </a:solidFill>
          </a:ln>
        </p:spPr>
        <p:txBody>
          <a:bodyPr>
            <a:spAutoFit/>
          </a:bodyPr>
          <a:lstStyle/>
          <a:p>
            <a:pPr marL="742950" indent="-742950" algn="ctr">
              <a:defRPr/>
            </a:pPr>
            <a:r>
              <a:rPr lang="en-US" sz="4000" b="1" dirty="0">
                <a:solidFill>
                  <a:schemeClr val="bg1"/>
                </a:solidFill>
                <a:effectLst>
                  <a:outerShdw blurRad="38100" dist="38100" dir="2700000" algn="tl">
                    <a:srgbClr val="000000">
                      <a:alpha val="43137"/>
                    </a:srgbClr>
                  </a:outerShdw>
                </a:effectLst>
              </a:rPr>
              <a:t>THE BIG DASH</a:t>
            </a:r>
            <a:endParaRPr lang="en-US" sz="4000" b="1" dirty="0">
              <a:solidFill>
                <a:srgbClr val="FFFF00"/>
              </a:solidFill>
              <a:effectLst>
                <a:outerShdw blurRad="38100" dist="38100" dir="2700000" algn="tl">
                  <a:srgbClr val="000000">
                    <a:alpha val="43137"/>
                  </a:srgbClr>
                </a:outerShdw>
              </a:effectLst>
              <a:latin typeface="Arial Black" pitchFamily="34" charset="0"/>
            </a:endParaRPr>
          </a:p>
        </p:txBody>
      </p:sp>
      <p:sp>
        <p:nvSpPr>
          <p:cNvPr id="4" name="Rectangle 15"/>
          <p:cNvSpPr txBox="1">
            <a:spLocks noChangeArrowheads="1"/>
          </p:cNvSpPr>
          <p:nvPr/>
        </p:nvSpPr>
        <p:spPr bwMode="auto">
          <a:xfrm>
            <a:off x="609600" y="2590800"/>
            <a:ext cx="7772400" cy="1752600"/>
          </a:xfrm>
          <a:prstGeom prst="rect">
            <a:avLst/>
          </a:prstGeom>
          <a:noFill/>
          <a:ln w="57150">
            <a:solidFill>
              <a:srgbClr val="FF0000"/>
            </a:solidFill>
            <a:miter lim="800000"/>
            <a:headEnd/>
            <a:tailEnd/>
          </a:ln>
        </p:spPr>
        <p:txBody>
          <a:bodyPr/>
          <a:lstStyle/>
          <a:p>
            <a:pPr algn="ctr"/>
            <a:r>
              <a:rPr lang="en-US" sz="3600">
                <a:latin typeface="Arial Black" pitchFamily="34" charset="0"/>
              </a:rPr>
              <a:t>YOU ARE FREE TO MAKE YOUR OWN CHOICES</a:t>
            </a:r>
          </a:p>
          <a:p>
            <a:pPr algn="ctr"/>
            <a:r>
              <a:rPr lang="en-US" sz="3600">
                <a:latin typeface="Arial Black" pitchFamily="34" charset="0"/>
              </a:rPr>
              <a:t>AS YOU PLEASE.</a:t>
            </a:r>
            <a:endParaRPr lang="en-US" sz="3600"/>
          </a:p>
        </p:txBody>
      </p:sp>
      <p:sp>
        <p:nvSpPr>
          <p:cNvPr id="6" name="Rectangle 15"/>
          <p:cNvSpPr txBox="1">
            <a:spLocks noChangeArrowheads="1"/>
          </p:cNvSpPr>
          <p:nvPr/>
        </p:nvSpPr>
        <p:spPr bwMode="auto">
          <a:xfrm>
            <a:off x="609600" y="4495800"/>
            <a:ext cx="7772400" cy="2209800"/>
          </a:xfrm>
          <a:prstGeom prst="rect">
            <a:avLst/>
          </a:prstGeom>
          <a:solidFill>
            <a:schemeClr val="accent2"/>
          </a:solidFill>
          <a:ln w="9525">
            <a:noFill/>
            <a:miter lim="800000"/>
            <a:headEnd/>
            <a:tailEnd/>
          </a:ln>
        </p:spPr>
        <p:txBody>
          <a:bodyPr/>
          <a:lstStyle/>
          <a:p>
            <a:pPr algn="ctr"/>
            <a:r>
              <a:rPr lang="en-US" sz="3600">
                <a:solidFill>
                  <a:srgbClr val="FFFF00"/>
                </a:solidFill>
                <a:latin typeface="Arial Black" pitchFamily="34" charset="0"/>
              </a:rPr>
              <a:t>HOWEVER, YOU CANNOT CHOOSE THE CONSAQUENCES OF YOUR CHOICES-ACTIONS.</a:t>
            </a:r>
            <a:endParaRPr lang="en-US" sz="3600">
              <a:solidFill>
                <a:srgbClr val="FFFF00"/>
              </a:solidFill>
            </a:endParaRPr>
          </a:p>
        </p:txBody>
      </p:sp>
      <p:pic>
        <p:nvPicPr>
          <p:cNvPr id="7" name="Picture 5" descr="baby in nursery 5"/>
          <p:cNvPicPr>
            <a:picLocks noChangeAspect="1" noChangeArrowheads="1"/>
          </p:cNvPicPr>
          <p:nvPr/>
        </p:nvPicPr>
        <p:blipFill>
          <a:blip r:embed="rId2"/>
          <a:srcRect/>
          <a:stretch>
            <a:fillRect/>
          </a:stretch>
        </p:blipFill>
        <p:spPr bwMode="auto">
          <a:xfrm rot="-900401">
            <a:off x="198438" y="134938"/>
            <a:ext cx="1265237" cy="1693862"/>
          </a:xfrm>
          <a:prstGeom prst="rect">
            <a:avLst/>
          </a:prstGeom>
          <a:noFill/>
          <a:ln w="9525">
            <a:solidFill>
              <a:schemeClr val="tx1"/>
            </a:solidFill>
            <a:miter lim="800000"/>
            <a:headEnd/>
            <a:tailEnd/>
          </a:ln>
        </p:spPr>
      </p:pic>
      <p:pic>
        <p:nvPicPr>
          <p:cNvPr id="8" name="Picture 8" descr="tomb stone marker 3"/>
          <p:cNvPicPr>
            <a:picLocks noChangeAspect="1" noChangeArrowheads="1"/>
          </p:cNvPicPr>
          <p:nvPr/>
        </p:nvPicPr>
        <p:blipFill>
          <a:blip r:embed="rId3"/>
          <a:srcRect/>
          <a:stretch>
            <a:fillRect/>
          </a:stretch>
        </p:blipFill>
        <p:spPr bwMode="auto">
          <a:xfrm rot="778423">
            <a:off x="7070725" y="-34925"/>
            <a:ext cx="2100263" cy="2035175"/>
          </a:xfrm>
          <a:prstGeom prst="rect">
            <a:avLst/>
          </a:prstGeom>
          <a:noFill/>
          <a:ln w="9525">
            <a:noFill/>
            <a:miter lim="800000"/>
            <a:headEnd/>
            <a:tailEnd/>
          </a:ln>
        </p:spPr>
      </p:pic>
      <p:sp>
        <p:nvSpPr>
          <p:cNvPr id="9" name="Line 11"/>
          <p:cNvSpPr>
            <a:spLocks noChangeShapeType="1"/>
          </p:cNvSpPr>
          <p:nvPr/>
        </p:nvSpPr>
        <p:spPr bwMode="auto">
          <a:xfrm>
            <a:off x="1676400" y="990600"/>
            <a:ext cx="5715000" cy="46038"/>
          </a:xfrm>
          <a:prstGeom prst="line">
            <a:avLst/>
          </a:prstGeom>
          <a:noFill/>
          <a:ln w="76200">
            <a:solidFill>
              <a:srgbClr val="FF0000"/>
            </a:solidFill>
            <a:round/>
            <a:headEnd/>
            <a:tailEnd/>
          </a:ln>
        </p:spPr>
        <p:txBody>
          <a:bodyPr/>
          <a:lstStyle/>
          <a:p>
            <a:endParaRPr lang="en-US"/>
          </a:p>
        </p:txBody>
      </p:sp>
      <p:sp>
        <p:nvSpPr>
          <p:cNvPr id="11" name="Rectangle 15"/>
          <p:cNvSpPr txBox="1">
            <a:spLocks noChangeArrowheads="1"/>
          </p:cNvSpPr>
          <p:nvPr/>
        </p:nvSpPr>
        <p:spPr bwMode="auto">
          <a:xfrm>
            <a:off x="609600" y="1752600"/>
            <a:ext cx="7772400" cy="685800"/>
          </a:xfrm>
          <a:prstGeom prst="rect">
            <a:avLst/>
          </a:prstGeom>
          <a:noFill/>
          <a:ln w="9525">
            <a:noFill/>
            <a:miter lim="800000"/>
            <a:headEnd/>
            <a:tailEnd/>
          </a:ln>
        </p:spPr>
        <p:txBody>
          <a:bodyPr/>
          <a:lstStyle/>
          <a:p>
            <a:pPr algn="ctr"/>
            <a:r>
              <a:rPr lang="en-US" sz="3600">
                <a:latin typeface="Arial Black" pitchFamily="34" charset="0"/>
              </a:rPr>
              <a:t>LIFE IS FULL OF CHOICES!</a:t>
            </a:r>
            <a:endParaRPr lang="en-US" sz="3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8"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500"/>
                                        <p:tgtEl>
                                          <p:spTgt spid="8"/>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9"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91000"/>
            <a:ext cx="8839200" cy="2667000"/>
          </a:xfrm>
        </p:spPr>
        <p:txBody>
          <a:bodyPr/>
          <a:lstStyle/>
          <a:p>
            <a:r>
              <a:rPr lang="en-US" sz="3900" smtClean="0">
                <a:latin typeface="Arial Black" pitchFamily="34" charset="0"/>
              </a:rPr>
              <a:t>“TRUST AND OBEY</a:t>
            </a:r>
            <a:br>
              <a:rPr lang="en-US" sz="3900" smtClean="0">
                <a:latin typeface="Arial Black" pitchFamily="34" charset="0"/>
              </a:rPr>
            </a:br>
            <a:r>
              <a:rPr lang="en-US" sz="3900" smtClean="0">
                <a:latin typeface="Arial Black" pitchFamily="34" charset="0"/>
              </a:rPr>
              <a:t>FOR THERE IS NO OTHER WAY,</a:t>
            </a:r>
            <a:br>
              <a:rPr lang="en-US" sz="3900" smtClean="0">
                <a:latin typeface="Arial Black" pitchFamily="34" charset="0"/>
              </a:rPr>
            </a:br>
            <a:r>
              <a:rPr lang="en-US" sz="3900" smtClean="0">
                <a:latin typeface="Arial Black" pitchFamily="34" charset="0"/>
              </a:rPr>
              <a:t>THEN TO BE HAPPY IN JESUS, IS TO TRUST AND OBEY.”</a:t>
            </a:r>
          </a:p>
        </p:txBody>
      </p:sp>
      <p:sp>
        <p:nvSpPr>
          <p:cNvPr id="5" name="Rectangle 15"/>
          <p:cNvSpPr txBox="1">
            <a:spLocks noChangeArrowheads="1"/>
          </p:cNvSpPr>
          <p:nvPr/>
        </p:nvSpPr>
        <p:spPr bwMode="auto">
          <a:xfrm>
            <a:off x="152400" y="76200"/>
            <a:ext cx="8839200" cy="3962400"/>
          </a:xfrm>
          <a:prstGeom prst="rect">
            <a:avLst/>
          </a:prstGeom>
          <a:solidFill>
            <a:srgbClr val="FFFF00"/>
          </a:solidFill>
          <a:ln w="57150">
            <a:solidFill>
              <a:srgbClr val="FF0000"/>
            </a:solidFill>
            <a:miter lim="800000"/>
            <a:headEnd/>
            <a:tailEnd/>
          </a:ln>
        </p:spPr>
        <p:txBody>
          <a:bodyPr/>
          <a:lstStyle/>
          <a:p>
            <a:pPr>
              <a:defRPr/>
            </a:pPr>
            <a:r>
              <a:rPr lang="en-US" sz="3600" dirty="0">
                <a:effectLst>
                  <a:outerShdw blurRad="38100" dist="38100" dir="2700000" algn="tl">
                    <a:srgbClr val="000000">
                      <a:alpha val="43137"/>
                    </a:srgbClr>
                  </a:outerShdw>
                </a:effectLst>
              </a:rPr>
              <a:t>Deut. 11:26-28  “Behold, I set before you this day </a:t>
            </a:r>
            <a:r>
              <a:rPr lang="en-US" sz="3600" dirty="0">
                <a:effectLst>
                  <a:outerShdw blurRad="38100" dist="38100" dir="2700000" algn="tl">
                    <a:srgbClr val="000000">
                      <a:alpha val="43137"/>
                    </a:srgbClr>
                  </a:outerShdw>
                </a:effectLst>
                <a:latin typeface="Arial Black" pitchFamily="34" charset="0"/>
              </a:rPr>
              <a:t>a blessing </a:t>
            </a:r>
            <a:r>
              <a:rPr lang="en-US" sz="3600" dirty="0">
                <a:effectLst>
                  <a:outerShdw blurRad="38100" dist="38100" dir="2700000" algn="tl">
                    <a:srgbClr val="000000">
                      <a:alpha val="43137"/>
                    </a:srgbClr>
                  </a:outerShdw>
                </a:effectLst>
              </a:rPr>
              <a:t>and </a:t>
            </a:r>
            <a:r>
              <a:rPr lang="en-US" sz="3600" dirty="0">
                <a:effectLst>
                  <a:outerShdw blurRad="38100" dist="38100" dir="2700000" algn="tl">
                    <a:srgbClr val="000000">
                      <a:alpha val="43137"/>
                    </a:srgbClr>
                  </a:outerShdw>
                </a:effectLst>
                <a:latin typeface="Arial Black" pitchFamily="34" charset="0"/>
              </a:rPr>
              <a:t>a curse. A</a:t>
            </a:r>
            <a:r>
              <a:rPr lang="en-US" sz="36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latin typeface="Arial Black" pitchFamily="34" charset="0"/>
              </a:rPr>
              <a:t>blessing</a:t>
            </a:r>
            <a:r>
              <a:rPr lang="en-US" sz="3600" dirty="0">
                <a:effectLst>
                  <a:outerShdw blurRad="38100" dist="38100" dir="2700000" algn="tl">
                    <a:srgbClr val="000000">
                      <a:alpha val="43137"/>
                    </a:srgbClr>
                  </a:outerShdw>
                </a:effectLst>
              </a:rPr>
              <a:t>, if ye obey the commandments of the LORD your God, which I command you this day: And </a:t>
            </a:r>
            <a:r>
              <a:rPr lang="en-US" sz="3600" dirty="0">
                <a:effectLst>
                  <a:outerShdw blurRad="38100" dist="38100" dir="2700000" algn="tl">
                    <a:srgbClr val="000000">
                      <a:alpha val="43137"/>
                    </a:srgbClr>
                  </a:outerShdw>
                </a:effectLst>
                <a:latin typeface="Arial Black" pitchFamily="34" charset="0"/>
              </a:rPr>
              <a:t>a</a:t>
            </a:r>
            <a:r>
              <a:rPr lang="en-US" sz="36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latin typeface="Arial Black" pitchFamily="34" charset="0"/>
              </a:rPr>
              <a:t>curse</a:t>
            </a:r>
            <a:r>
              <a:rPr lang="en-US" sz="3600" dirty="0">
                <a:effectLst>
                  <a:outerShdw blurRad="38100" dist="38100" dir="2700000" algn="tl">
                    <a:srgbClr val="000000">
                      <a:alpha val="43137"/>
                    </a:srgbClr>
                  </a:outerShdw>
                </a:effectLst>
              </a:rPr>
              <a:t>, if ye will not obey the commandments of the LORD your God, but turn aside out of the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anim calcmode="discrete" valueType="clr">
                                      <p:cBhvr override="childStyle">
                                        <p:cTn id="14"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2"/>
                                        </p:tgtEl>
                                        <p:attrNameLst>
                                          <p:attrName>fillcolor</p:attrName>
                                        </p:attrNameLst>
                                      </p:cBhvr>
                                      <p:tavLst>
                                        <p:tav tm="0">
                                          <p:val>
                                            <p:clrVal>
                                              <a:schemeClr val="accent2"/>
                                            </p:clrVal>
                                          </p:val>
                                        </p:tav>
                                        <p:tav tm="50000">
                                          <p:val>
                                            <p:clrVal>
                                              <a:schemeClr val="hlink"/>
                                            </p:clrVal>
                                          </p:val>
                                        </p:tav>
                                      </p:tavLst>
                                    </p:anim>
                                    <p:set>
                                      <p:cBhvr>
                                        <p:cTn id="16"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1600200"/>
            <a:ext cx="8096250" cy="1447800"/>
          </a:xfrm>
          <a:prstGeom prst="rect">
            <a:avLst/>
          </a:prstGeom>
          <a:solidFill>
            <a:srgbClr val="FFFF00"/>
          </a:solidFill>
          <a:ln w="76200">
            <a:solidFill>
              <a:schemeClr val="accent5">
                <a:lumMod val="25000"/>
              </a:schemeClr>
            </a:solidFill>
            <a:miter lim="800000"/>
            <a:headEnd/>
            <a:tailEnd/>
          </a:ln>
        </p:spPr>
        <p:txBody>
          <a:bodyPr anchor="ctr"/>
          <a:lstStyle/>
          <a:p>
            <a:pPr algn="ctr" eaLnBrk="0" hangingPunct="0">
              <a:defRPr/>
            </a:pPr>
            <a:r>
              <a:rPr lang="en-US" sz="4400" kern="0" dirty="0">
                <a:solidFill>
                  <a:schemeClr val="tx2"/>
                </a:solidFill>
                <a:latin typeface="Arial Black" pitchFamily="34" charset="0"/>
                <a:ea typeface="+mj-ea"/>
                <a:cs typeface="+mj-cs"/>
              </a:rPr>
              <a:t>PLEASE PRAY WITH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rd location BI.JPG"/>
          <p:cNvPicPr>
            <a:picLocks noChangeAspect="1"/>
          </p:cNvPicPr>
          <p:nvPr/>
        </p:nvPicPr>
        <p:blipFill>
          <a:blip r:embed="rId2"/>
          <a:srcRect/>
          <a:stretch>
            <a:fillRect/>
          </a:stretch>
        </p:blipFill>
        <p:spPr bwMode="auto">
          <a:xfrm>
            <a:off x="457200" y="228600"/>
            <a:ext cx="8289925" cy="6218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4800"/>
            <a:ext cx="8382000" cy="6096000"/>
          </a:xfrm>
        </p:spPr>
        <p:txBody>
          <a:bodyPr/>
          <a:lstStyle/>
          <a:p>
            <a:pPr algn="l"/>
            <a:r>
              <a:rPr lang="en-US" sz="6600" smtClean="0"/>
              <a:t>Here is a picture of one of our Graduations on Isarog Street.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bI graduation.JPG"/>
          <p:cNvPicPr>
            <a:picLocks noChangeAspect="1"/>
          </p:cNvPicPr>
          <p:nvPr/>
        </p:nvPicPr>
        <p:blipFill>
          <a:blip r:embed="rId2"/>
          <a:srcRect/>
          <a:stretch>
            <a:fillRect/>
          </a:stretch>
        </p:blipFill>
        <p:spPr bwMode="auto">
          <a:xfrm>
            <a:off x="427038" y="320675"/>
            <a:ext cx="8289925" cy="6216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l-carol bi banquet.JPG"/>
          <p:cNvPicPr>
            <a:picLocks noChangeAspect="1"/>
          </p:cNvPicPr>
          <p:nvPr/>
        </p:nvPicPr>
        <p:blipFill>
          <a:blip r:embed="rId2"/>
          <a:srcRect/>
          <a:stretch>
            <a:fillRect/>
          </a:stretch>
        </p:blipFill>
        <p:spPr bwMode="auto">
          <a:xfrm>
            <a:off x="2000250" y="0"/>
            <a:ext cx="51435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4800"/>
            <a:ext cx="8534400" cy="3124200"/>
          </a:xfrm>
        </p:spPr>
        <p:txBody>
          <a:bodyPr/>
          <a:lstStyle/>
          <a:p>
            <a:pPr algn="l"/>
            <a:r>
              <a:rPr lang="en-US" sz="4800" smtClean="0"/>
              <a:t>There are many other pictures and videos on the www.bama4u.org/misc website for you to enjoy.</a:t>
            </a:r>
          </a:p>
          <a:p>
            <a:pPr algn="l"/>
            <a:endParaRPr lang="en-US" sz="4800" smtClean="0"/>
          </a:p>
        </p:txBody>
      </p:sp>
      <p:sp>
        <p:nvSpPr>
          <p:cNvPr id="4" name="Subtitle 2"/>
          <p:cNvSpPr txBox="1">
            <a:spLocks/>
          </p:cNvSpPr>
          <p:nvPr/>
        </p:nvSpPr>
        <p:spPr bwMode="auto">
          <a:xfrm>
            <a:off x="457200" y="3429000"/>
            <a:ext cx="8534400" cy="3124200"/>
          </a:xfrm>
          <a:prstGeom prst="rect">
            <a:avLst/>
          </a:prstGeom>
          <a:noFill/>
          <a:ln w="9525">
            <a:noFill/>
            <a:miter lim="800000"/>
            <a:headEnd/>
            <a:tailEnd/>
          </a:ln>
        </p:spPr>
        <p:txBody>
          <a:bodyPr/>
          <a:lstStyle/>
          <a:p>
            <a:pPr eaLnBrk="0" hangingPunct="0">
              <a:spcBef>
                <a:spcPct val="20000"/>
              </a:spcBef>
              <a:defRPr/>
            </a:pPr>
            <a:r>
              <a:rPr lang="en-US" sz="4800" kern="0" dirty="0">
                <a:latin typeface="Arial Black" pitchFamily="34" charset="0"/>
              </a:rPr>
              <a:t>God has truly blessed our Bible Institute ministries there at LBC and around the world.</a:t>
            </a:r>
          </a:p>
          <a:p>
            <a:pPr eaLnBrk="0" hangingPunct="0">
              <a:spcBef>
                <a:spcPct val="20000"/>
              </a:spcBef>
              <a:defRPr/>
            </a:pPr>
            <a:endParaRPr lang="en-US" sz="48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52400"/>
            <a:ext cx="8534400" cy="3124200"/>
          </a:xfrm>
        </p:spPr>
        <p:txBody>
          <a:bodyPr/>
          <a:lstStyle/>
          <a:p>
            <a:pPr algn="l"/>
            <a:r>
              <a:rPr lang="en-US" sz="4800" smtClean="0"/>
              <a:t>We give God all the honor, praise and glory for what He has done through the ministry of the La Loma Bible Institute.</a:t>
            </a:r>
          </a:p>
          <a:p>
            <a:pPr algn="l"/>
            <a:endParaRPr lang="en-US" sz="4800" smtClean="0"/>
          </a:p>
        </p:txBody>
      </p:sp>
      <p:sp>
        <p:nvSpPr>
          <p:cNvPr id="4" name="Subtitle 2"/>
          <p:cNvSpPr txBox="1">
            <a:spLocks/>
          </p:cNvSpPr>
          <p:nvPr/>
        </p:nvSpPr>
        <p:spPr bwMode="auto">
          <a:xfrm>
            <a:off x="304800" y="2819400"/>
            <a:ext cx="8534400" cy="3962400"/>
          </a:xfrm>
          <a:prstGeom prst="rect">
            <a:avLst/>
          </a:prstGeom>
          <a:solidFill>
            <a:srgbClr val="FFFF00"/>
          </a:solidFill>
          <a:ln w="57150">
            <a:solidFill>
              <a:srgbClr val="FF0000"/>
            </a:solidFill>
            <a:miter lim="800000"/>
            <a:headEnd/>
            <a:tailEnd/>
          </a:ln>
        </p:spPr>
        <p:txBody>
          <a:bodyPr/>
          <a:lstStyle/>
          <a:p>
            <a:pPr>
              <a:defRPr/>
            </a:pPr>
            <a:r>
              <a:rPr lang="en-US" sz="3200" b="1" dirty="0"/>
              <a:t>2 Tim. 2:1-3  </a:t>
            </a:r>
            <a:r>
              <a:rPr lang="en-US" sz="3200" dirty="0"/>
              <a:t>“Thou therefore, my son, be strong in the grace that is in Christ Jesus. </a:t>
            </a:r>
          </a:p>
          <a:p>
            <a:pPr>
              <a:defRPr/>
            </a:pPr>
            <a:endParaRPr lang="en-US" sz="3200" dirty="0"/>
          </a:p>
          <a:p>
            <a:pPr>
              <a:defRPr/>
            </a:pPr>
            <a:endParaRPr lang="en-US" sz="3200" dirty="0"/>
          </a:p>
          <a:p>
            <a:pPr>
              <a:defRPr/>
            </a:pPr>
            <a:endParaRPr lang="en-US" sz="3200" dirty="0"/>
          </a:p>
          <a:p>
            <a:pPr>
              <a:defRPr/>
            </a:pPr>
            <a:endParaRPr lang="en-US" sz="3200" dirty="0"/>
          </a:p>
          <a:p>
            <a:pPr eaLnBrk="0" hangingPunct="0">
              <a:spcBef>
                <a:spcPct val="20000"/>
              </a:spcBef>
              <a:defRPr/>
            </a:pPr>
            <a:endParaRPr lang="en-US" sz="3200" kern="0" dirty="0">
              <a:latin typeface="+mn-lt"/>
            </a:endParaRPr>
          </a:p>
        </p:txBody>
      </p:sp>
      <p:sp>
        <p:nvSpPr>
          <p:cNvPr id="5" name="Rectangle 4"/>
          <p:cNvSpPr>
            <a:spLocks noChangeArrowheads="1"/>
          </p:cNvSpPr>
          <p:nvPr/>
        </p:nvSpPr>
        <p:spPr bwMode="auto">
          <a:xfrm>
            <a:off x="304800" y="3733800"/>
            <a:ext cx="8305800" cy="2554288"/>
          </a:xfrm>
          <a:prstGeom prst="rect">
            <a:avLst/>
          </a:prstGeom>
          <a:noFill/>
          <a:ln w="9525">
            <a:noFill/>
            <a:miter lim="800000"/>
            <a:headEnd/>
            <a:tailEnd/>
          </a:ln>
        </p:spPr>
        <p:txBody>
          <a:bodyPr>
            <a:spAutoFit/>
          </a:bodyPr>
          <a:lstStyle/>
          <a:p>
            <a:r>
              <a:rPr lang="en-US" sz="3200" b="1">
                <a:latin typeface="Arial Black" pitchFamily="34" charset="0"/>
              </a:rPr>
              <a:t>And the things that thou hast heard of me among many witnesses, the same commit thou to faithful men, who shall be able to teach others also. </a:t>
            </a:r>
            <a:endParaRPr lang="en-US" sz="3200"/>
          </a:p>
        </p:txBody>
      </p:sp>
      <p:sp>
        <p:nvSpPr>
          <p:cNvPr id="6" name="Rectangle 5"/>
          <p:cNvSpPr>
            <a:spLocks noChangeArrowheads="1"/>
          </p:cNvSpPr>
          <p:nvPr/>
        </p:nvSpPr>
        <p:spPr bwMode="auto">
          <a:xfrm>
            <a:off x="381000" y="5638800"/>
            <a:ext cx="8229600" cy="1077913"/>
          </a:xfrm>
          <a:prstGeom prst="rect">
            <a:avLst/>
          </a:prstGeom>
          <a:noFill/>
          <a:ln w="9525">
            <a:noFill/>
            <a:miter lim="800000"/>
            <a:headEnd/>
            <a:tailEnd/>
          </a:ln>
        </p:spPr>
        <p:txBody>
          <a:bodyPr>
            <a:spAutoFit/>
          </a:bodyPr>
          <a:lstStyle/>
          <a:p>
            <a:r>
              <a:rPr lang="en-US" sz="3200"/>
              <a:t>          Thou therefore endure hardness, as a good soldier of Jesus Christ.”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21924</TotalTime>
  <Words>1736</Words>
  <Application>Microsoft Office PowerPoint</Application>
  <PresentationFormat>On-screen Show (4:3)</PresentationFormat>
  <Paragraphs>142</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Arial Black</vt:lpstr>
      <vt:lpstr>Default Design</vt:lpstr>
      <vt:lpstr>Slide 1</vt:lpstr>
      <vt:lpstr>Slide 2</vt:lpstr>
      <vt:lpstr>Slide 3</vt:lpstr>
      <vt:lpstr>Slide 4</vt:lpstr>
      <vt:lpstr>Slide 5</vt:lpstr>
      <vt:lpstr>Slide 6</vt:lpstr>
      <vt:lpstr>Slide 7</vt:lpstr>
      <vt:lpstr>Slide 8</vt:lpstr>
      <vt:lpstr>Slide 9</vt:lpstr>
      <vt:lpstr>Slide 10</vt:lpstr>
      <vt:lpstr>THE BIG DASH</vt:lpstr>
      <vt:lpstr>What is in your DASH today?</vt:lpstr>
      <vt:lpstr>DO YOU HAVE SOME GOALS?</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“TRUST AND OBEY FOR THERE IS NO OTHER WAY, THEN TO BE HAPPY IN JESUS, IS TO TRUST AND OBEY.”</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 Brown</dc:creator>
  <cp:lastModifiedBy>Windows 10</cp:lastModifiedBy>
  <cp:revision>613</cp:revision>
  <dcterms:created xsi:type="dcterms:W3CDTF">2013-03-15T22:11:04Z</dcterms:created>
  <dcterms:modified xsi:type="dcterms:W3CDTF">2021-06-08T15:22:07Z</dcterms:modified>
</cp:coreProperties>
</file>