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72" r:id="rId2"/>
    <p:sldId id="414" r:id="rId3"/>
    <p:sldId id="415" r:id="rId4"/>
    <p:sldId id="409" r:id="rId5"/>
    <p:sldId id="388" r:id="rId6"/>
    <p:sldId id="410" r:id="rId7"/>
    <p:sldId id="411" r:id="rId8"/>
    <p:sldId id="412" r:id="rId9"/>
    <p:sldId id="361" r:id="rId10"/>
    <p:sldId id="387" r:id="rId11"/>
    <p:sldId id="273" r:id="rId12"/>
    <p:sldId id="392" r:id="rId13"/>
    <p:sldId id="398" r:id="rId14"/>
    <p:sldId id="401" r:id="rId15"/>
    <p:sldId id="402" r:id="rId16"/>
    <p:sldId id="396" r:id="rId17"/>
    <p:sldId id="399" r:id="rId18"/>
    <p:sldId id="404" r:id="rId19"/>
    <p:sldId id="400" r:id="rId20"/>
    <p:sldId id="403" r:id="rId21"/>
    <p:sldId id="405" r:id="rId22"/>
    <p:sldId id="406" r:id="rId23"/>
    <p:sldId id="407" r:id="rId24"/>
    <p:sldId id="408" r:id="rId25"/>
    <p:sldId id="368" r:id="rId26"/>
    <p:sldId id="413" r:id="rId27"/>
    <p:sldId id="391" r:id="rId28"/>
  </p:sldIdLst>
  <p:sldSz cx="9144000" cy="6858000" type="screen4x3"/>
  <p:notesSz cx="6858000" cy="931386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FDA1"/>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5" d="100"/>
          <a:sy n="75" d="100"/>
        </p:scale>
        <p:origin x="-1219"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89666" tIns="44833" rIns="89666" bIns="44833"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66725"/>
          </a:xfrm>
          <a:prstGeom prst="rect">
            <a:avLst/>
          </a:prstGeom>
        </p:spPr>
        <p:txBody>
          <a:bodyPr vert="horz" lIns="89666" tIns="44833" rIns="89666" bIns="44833" rtlCol="0"/>
          <a:lstStyle>
            <a:lvl1pPr algn="r">
              <a:defRPr sz="1200">
                <a:latin typeface="Arial" charset="0"/>
              </a:defRPr>
            </a:lvl1pPr>
          </a:lstStyle>
          <a:p>
            <a:pPr>
              <a:defRPr/>
            </a:pPr>
            <a:fld id="{F995DD16-816C-43E7-A4FC-5B3FDD43E964}" type="datetimeFigureOut">
              <a:rPr lang="en-US"/>
              <a:pPr>
                <a:defRPr/>
              </a:pPr>
              <a:t>9/8/2021</a:t>
            </a:fld>
            <a:endParaRPr lang="en-US"/>
          </a:p>
        </p:txBody>
      </p:sp>
      <p:sp>
        <p:nvSpPr>
          <p:cNvPr id="4" name="Footer Placeholder 3"/>
          <p:cNvSpPr>
            <a:spLocks noGrp="1"/>
          </p:cNvSpPr>
          <p:nvPr>
            <p:ph type="ftr" sz="quarter" idx="2"/>
          </p:nvPr>
        </p:nvSpPr>
        <p:spPr>
          <a:xfrm>
            <a:off x="0" y="8845550"/>
            <a:ext cx="2971800" cy="466725"/>
          </a:xfrm>
          <a:prstGeom prst="rect">
            <a:avLst/>
          </a:prstGeom>
        </p:spPr>
        <p:txBody>
          <a:bodyPr vert="horz" lIns="89666" tIns="44833" rIns="89666" bIns="44833"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884613" y="8845550"/>
            <a:ext cx="2971800" cy="466725"/>
          </a:xfrm>
          <a:prstGeom prst="rect">
            <a:avLst/>
          </a:prstGeom>
        </p:spPr>
        <p:txBody>
          <a:bodyPr vert="horz" lIns="89666" tIns="44833" rIns="89666" bIns="44833" rtlCol="0" anchor="b"/>
          <a:lstStyle>
            <a:lvl1pPr algn="r">
              <a:defRPr sz="1200">
                <a:latin typeface="Arial" charset="0"/>
              </a:defRPr>
            </a:lvl1pPr>
          </a:lstStyle>
          <a:p>
            <a:pPr>
              <a:defRPr/>
            </a:pPr>
            <a:fld id="{55392DE8-12C5-412E-8FC6-F6DEA76E8A8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89666" tIns="44833" rIns="89666" bIns="44833"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89666" tIns="44833" rIns="89666" bIns="44833" rtlCol="0"/>
          <a:lstStyle>
            <a:lvl1pPr algn="r">
              <a:defRPr sz="1200"/>
            </a:lvl1pPr>
          </a:lstStyle>
          <a:p>
            <a:pPr>
              <a:defRPr/>
            </a:pPr>
            <a:fld id="{BA07957B-0D4F-44E6-8407-A93839309676}" type="datetimeFigureOut">
              <a:rPr lang="en-US"/>
              <a:pPr>
                <a:defRPr/>
              </a:pPr>
              <a:t>9/8/2021</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89666" tIns="44833" rIns="89666" bIns="44833" rtlCol="0" anchor="ctr"/>
          <a:lstStyle/>
          <a:p>
            <a:pPr lvl="0"/>
            <a:endParaRPr lang="en-US" noProof="0" smtClean="0"/>
          </a:p>
        </p:txBody>
      </p:sp>
      <p:sp>
        <p:nvSpPr>
          <p:cNvPr id="5" name="Notes Placeholder 4"/>
          <p:cNvSpPr>
            <a:spLocks noGrp="1"/>
          </p:cNvSpPr>
          <p:nvPr>
            <p:ph type="body" sz="quarter" idx="3"/>
          </p:nvPr>
        </p:nvSpPr>
        <p:spPr>
          <a:xfrm>
            <a:off x="685800" y="4424363"/>
            <a:ext cx="5486400" cy="4191000"/>
          </a:xfrm>
          <a:prstGeom prst="rect">
            <a:avLst/>
          </a:prstGeom>
        </p:spPr>
        <p:txBody>
          <a:bodyPr vert="horz" lIns="89666" tIns="44833" rIns="89666" bIns="4483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45550"/>
            <a:ext cx="2971800" cy="466725"/>
          </a:xfrm>
          <a:prstGeom prst="rect">
            <a:avLst/>
          </a:prstGeom>
        </p:spPr>
        <p:txBody>
          <a:bodyPr vert="horz" lIns="89666" tIns="44833" rIns="89666" bIns="44833"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845550"/>
            <a:ext cx="2971800" cy="466725"/>
          </a:xfrm>
          <a:prstGeom prst="rect">
            <a:avLst/>
          </a:prstGeom>
        </p:spPr>
        <p:txBody>
          <a:bodyPr vert="horz" lIns="89666" tIns="44833" rIns="89666" bIns="44833" rtlCol="0" anchor="b"/>
          <a:lstStyle>
            <a:lvl1pPr algn="r">
              <a:defRPr sz="1200"/>
            </a:lvl1pPr>
          </a:lstStyle>
          <a:p>
            <a:pPr>
              <a:defRPr/>
            </a:pPr>
            <a:fld id="{6F0F62A4-BF15-4220-83F9-2B09F40AEA8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F0F62A4-BF15-4220-83F9-2B09F40AEA89}" type="slidenum">
              <a:rPr lang="en-US" smtClean="0"/>
              <a:pPr>
                <a:defRPr/>
              </a:pPr>
              <a:t>27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B8366A-91AC-461E-9478-BF29C6A9971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4790B6-E3CE-4FDB-9EC3-4BA0C9DFDEC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87006BC-9D70-4A42-A1F4-931615BEA3B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3EEE9D-1F8F-43B8-8097-FB76032BD58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8D9CF37-A610-446E-A9B5-34C102696C2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D9E156C-7C76-4340-AD4C-152626C6606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48A6F33-D444-4E57-8FD1-59AC312AED5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60BB8BF-1C5C-4E92-9619-74F23C2105D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1A57092-7FA0-4EC8-9CC2-C237F57AAFE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AB8F3E-D6CD-4E60-B764-6F39EC29554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EA1E672-351C-46E5-B2C4-1A68C22678A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1800D13E-DE81-4BA1-8308-C90AC38587F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audio" Target="file:///F:\Music%20Files\Spiritual\50%20HYMNS\Disk%202\9.%20Amazing%20Grace%203-56.mp3" TargetMode="Externa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audio" Target="file:///F:\Music%20Files\Spiritual\50%20HYMNS\Disk%202\9.%20Amazing%20Grace%203-56.mp3" TargetMode="Externa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ChangeArrowheads="1"/>
          </p:cNvSpPr>
          <p:nvPr/>
        </p:nvSpPr>
        <p:spPr bwMode="auto">
          <a:xfrm>
            <a:off x="0" y="3046274"/>
            <a:ext cx="9144000" cy="609600"/>
          </a:xfrm>
          <a:prstGeom prst="rect">
            <a:avLst/>
          </a:prstGeom>
          <a:solidFill>
            <a:schemeClr val="accent2">
              <a:lumMod val="75000"/>
            </a:schemeClr>
          </a:solidFill>
          <a:ln w="28575">
            <a:solidFill>
              <a:schemeClr val="tx1"/>
            </a:solidFill>
            <a:miter lim="800000"/>
            <a:headEnd/>
            <a:tailEnd/>
          </a:ln>
        </p:spPr>
        <p:txBody>
          <a:bodyPr/>
          <a:lstStyle/>
          <a:p>
            <a:pPr marL="571500" indent="-571500">
              <a:buAutoNum type="romanUcPeriod"/>
              <a:defRPr/>
            </a:pPr>
            <a:r>
              <a:rPr lang="en-US" sz="3200" b="1" dirty="0" smtClean="0">
                <a:solidFill>
                  <a:schemeClr val="bg1"/>
                </a:solidFill>
                <a:latin typeface="Arial Black" pitchFamily="34" charset="0"/>
              </a:rPr>
              <a:t>“</a:t>
            </a:r>
            <a:r>
              <a:rPr lang="en-US" sz="3200" b="1" dirty="0">
                <a:solidFill>
                  <a:schemeClr val="bg1"/>
                </a:solidFill>
                <a:latin typeface="Arial Black" pitchFamily="34" charset="0"/>
              </a:rPr>
              <a:t>MAN DIETH </a:t>
            </a:r>
            <a:r>
              <a:rPr lang="en-US" sz="3200" b="1" dirty="0" smtClean="0">
                <a:solidFill>
                  <a:schemeClr val="bg1"/>
                </a:solidFill>
                <a:latin typeface="Arial Black" pitchFamily="34" charset="0"/>
              </a:rPr>
              <a:t>.... </a:t>
            </a:r>
            <a:r>
              <a:rPr lang="en-US" sz="3200" b="1" dirty="0">
                <a:solidFill>
                  <a:schemeClr val="bg1"/>
                </a:solidFill>
                <a:latin typeface="Arial Black" pitchFamily="34" charset="0"/>
              </a:rPr>
              <a:t>AND WHERE </a:t>
            </a:r>
            <a:r>
              <a:rPr lang="en-US" sz="3200" b="1" dirty="0" smtClean="0">
                <a:solidFill>
                  <a:schemeClr val="bg1"/>
                </a:solidFill>
                <a:latin typeface="Arial Black" pitchFamily="34" charset="0"/>
              </a:rPr>
              <a:t>IS HE?"</a:t>
            </a:r>
            <a:endParaRPr lang="en-US" sz="3300" b="1" dirty="0" smtClean="0">
              <a:solidFill>
                <a:schemeClr val="bg1"/>
              </a:solidFill>
            </a:endParaRPr>
          </a:p>
          <a:p>
            <a:pPr marL="571500" indent="-571500">
              <a:defRPr/>
            </a:pPr>
            <a:r>
              <a:rPr lang="en-US" sz="3300" b="1" dirty="0" smtClean="0">
                <a:solidFill>
                  <a:schemeClr val="bg1"/>
                </a:solidFill>
              </a:rPr>
              <a:t>      </a:t>
            </a:r>
            <a:endParaRPr lang="en-US" sz="3600" i="1" dirty="0">
              <a:solidFill>
                <a:schemeClr val="bg1"/>
              </a:solidFill>
            </a:endParaRPr>
          </a:p>
          <a:p>
            <a:pPr marL="571500" indent="-571500">
              <a:defRPr/>
            </a:pPr>
            <a:endParaRPr lang="en-US" sz="3300" dirty="0">
              <a:solidFill>
                <a:schemeClr val="bg1"/>
              </a:solidFill>
              <a:effectLst>
                <a:outerShdw blurRad="38100" dist="38100" dir="2700000" algn="tl">
                  <a:srgbClr val="000000">
                    <a:alpha val="43137"/>
                  </a:srgbClr>
                </a:outerShdw>
              </a:effectLst>
            </a:endParaRPr>
          </a:p>
        </p:txBody>
      </p:sp>
      <p:sp>
        <p:nvSpPr>
          <p:cNvPr id="7" name="Rectangle 4"/>
          <p:cNvSpPr>
            <a:spLocks noChangeArrowheads="1"/>
          </p:cNvSpPr>
          <p:nvPr/>
        </p:nvSpPr>
        <p:spPr bwMode="auto">
          <a:xfrm>
            <a:off x="0" y="3732074"/>
            <a:ext cx="9144000" cy="1219200"/>
          </a:xfrm>
          <a:prstGeom prst="rect">
            <a:avLst/>
          </a:prstGeom>
          <a:solidFill>
            <a:srgbClr val="FFFF00"/>
          </a:solidFill>
          <a:ln w="28575">
            <a:solidFill>
              <a:schemeClr val="tx1"/>
            </a:solidFill>
            <a:miter lim="800000"/>
            <a:headEnd/>
            <a:tailEnd/>
          </a:ln>
        </p:spPr>
        <p:txBody>
          <a:bodyPr/>
          <a:lstStyle/>
          <a:p>
            <a:pPr>
              <a:defRPr/>
            </a:pPr>
            <a:r>
              <a:rPr lang="en-US" sz="3600" b="1" dirty="0" smtClean="0">
                <a:effectLst>
                  <a:outerShdw blurRad="38100" dist="38100" dir="2700000" algn="tl">
                    <a:srgbClr val="000000">
                      <a:alpha val="43137"/>
                    </a:srgbClr>
                  </a:outerShdw>
                </a:effectLst>
              </a:rPr>
              <a:t>This is a known fact: Death is certain for everybody. Every one of us will die.</a:t>
            </a:r>
            <a:endParaRPr lang="en-US" sz="3600" b="1" dirty="0">
              <a:effectLst>
                <a:outerShdw blurRad="38100" dist="38100" dir="2700000" algn="tl">
                  <a:srgbClr val="000000">
                    <a:alpha val="43137"/>
                  </a:srgbClr>
                </a:outerShdw>
              </a:effectLst>
            </a:endParaRPr>
          </a:p>
          <a:p>
            <a:pPr>
              <a:defRPr/>
            </a:pPr>
            <a:endParaRPr lang="en-US" sz="3600" dirty="0">
              <a:effectLst>
                <a:outerShdw blurRad="38100" dist="38100" dir="2700000" algn="tl">
                  <a:srgbClr val="000000">
                    <a:alpha val="43137"/>
                  </a:srgbClr>
                </a:outerShdw>
              </a:effectLst>
            </a:endParaRPr>
          </a:p>
        </p:txBody>
      </p:sp>
      <p:sp>
        <p:nvSpPr>
          <p:cNvPr id="8" name="Rectangle 7"/>
          <p:cNvSpPr>
            <a:spLocks noChangeArrowheads="1"/>
          </p:cNvSpPr>
          <p:nvPr/>
        </p:nvSpPr>
        <p:spPr bwMode="auto">
          <a:xfrm>
            <a:off x="304800" y="5027474"/>
            <a:ext cx="8610600" cy="1754326"/>
          </a:xfrm>
          <a:prstGeom prst="rect">
            <a:avLst/>
          </a:prstGeom>
          <a:solidFill>
            <a:schemeClr val="accent2">
              <a:lumMod val="75000"/>
            </a:schemeClr>
          </a:solidFill>
          <a:ln w="9525">
            <a:noFill/>
            <a:miter lim="800000"/>
            <a:headEnd/>
            <a:tailEnd/>
          </a:ln>
        </p:spPr>
        <p:txBody>
          <a:bodyPr wrap="square">
            <a:spAutoFit/>
          </a:bodyPr>
          <a:lstStyle/>
          <a:p>
            <a:pPr>
              <a:defRPr/>
            </a:pPr>
            <a:r>
              <a:rPr lang="en-US" sz="3600" dirty="0" smtClean="0">
                <a:solidFill>
                  <a:srgbClr val="FFFF00"/>
                </a:solidFill>
              </a:rPr>
              <a:t>Hebrews 9:27  </a:t>
            </a:r>
            <a:r>
              <a:rPr lang="en-US" sz="3600" b="1" dirty="0" smtClean="0">
                <a:solidFill>
                  <a:srgbClr val="FFFF00"/>
                </a:solidFill>
              </a:rPr>
              <a:t>“…it </a:t>
            </a:r>
            <a:r>
              <a:rPr lang="en-US" sz="3600" b="1" dirty="0">
                <a:solidFill>
                  <a:srgbClr val="FFFF00"/>
                </a:solidFill>
              </a:rPr>
              <a:t>is </a:t>
            </a:r>
            <a:r>
              <a:rPr lang="en-US" sz="3600" b="1">
                <a:solidFill>
                  <a:srgbClr val="FFFF00"/>
                </a:solidFill>
              </a:rPr>
              <a:t>appointed </a:t>
            </a:r>
            <a:r>
              <a:rPr lang="en-US" sz="3600" b="1" smtClean="0">
                <a:solidFill>
                  <a:srgbClr val="FFFF00"/>
                </a:solidFill>
              </a:rPr>
              <a:t>unto men once to die, but after this the judgment.”</a:t>
            </a:r>
            <a:endParaRPr lang="en-US" sz="3600" b="1" dirty="0">
              <a:solidFill>
                <a:srgbClr val="FFFF00"/>
              </a:solidFill>
              <a:effectLst>
                <a:outerShdw blurRad="38100" dist="38100" dir="2700000" algn="tl">
                  <a:srgbClr val="000000">
                    <a:alpha val="43137"/>
                  </a:srgbClr>
                </a:outerShdw>
              </a:effectLst>
            </a:endParaRPr>
          </a:p>
        </p:txBody>
      </p:sp>
      <p:sp>
        <p:nvSpPr>
          <p:cNvPr id="5" name="Rectangle 4"/>
          <p:cNvSpPr>
            <a:spLocks noChangeArrowheads="1"/>
          </p:cNvSpPr>
          <p:nvPr/>
        </p:nvSpPr>
        <p:spPr bwMode="auto">
          <a:xfrm>
            <a:off x="0" y="1293674"/>
            <a:ext cx="9144000" cy="1676400"/>
          </a:xfrm>
          <a:prstGeom prst="rect">
            <a:avLst/>
          </a:prstGeom>
          <a:solidFill>
            <a:srgbClr val="F9FDA1"/>
          </a:solidFill>
          <a:ln w="28575">
            <a:solidFill>
              <a:schemeClr val="tx1"/>
            </a:solidFill>
            <a:miter lim="800000"/>
            <a:headEnd/>
            <a:tailEnd/>
          </a:ln>
        </p:spPr>
        <p:txBody>
          <a:bodyPr/>
          <a:lstStyle/>
          <a:p>
            <a:pPr marL="571500" indent="-571500">
              <a:defRPr/>
            </a:pPr>
            <a:r>
              <a:rPr lang="en-US" sz="3300" b="1" dirty="0" smtClean="0"/>
              <a:t>Job </a:t>
            </a:r>
            <a:r>
              <a:rPr lang="en-US" sz="3300" b="1" dirty="0"/>
              <a:t>14:10</a:t>
            </a:r>
            <a:r>
              <a:rPr lang="en-US" sz="3300" b="1" dirty="0" smtClean="0"/>
              <a:t>. “</a:t>
            </a:r>
            <a:r>
              <a:rPr lang="en-US" sz="3600" dirty="0"/>
              <a:t>But </a:t>
            </a:r>
            <a:r>
              <a:rPr lang="en-US" sz="3600" dirty="0">
                <a:latin typeface="Arial Black" pitchFamily="34" charset="0"/>
              </a:rPr>
              <a:t>man </a:t>
            </a:r>
            <a:r>
              <a:rPr lang="en-US" sz="3600" dirty="0" err="1">
                <a:latin typeface="Arial Black" pitchFamily="34" charset="0"/>
              </a:rPr>
              <a:t>dieth</a:t>
            </a:r>
            <a:r>
              <a:rPr lang="en-US" sz="3600" dirty="0"/>
              <a:t>, and </a:t>
            </a:r>
            <a:r>
              <a:rPr lang="en-US" sz="3600" dirty="0" err="1"/>
              <a:t>wasteth</a:t>
            </a:r>
            <a:r>
              <a:rPr lang="en-US" sz="3600" dirty="0"/>
              <a:t> away: yea, man </a:t>
            </a:r>
            <a:r>
              <a:rPr lang="en-US" sz="3600" dirty="0" err="1"/>
              <a:t>giveth</a:t>
            </a:r>
            <a:r>
              <a:rPr lang="en-US" sz="3600" dirty="0"/>
              <a:t> up the ghost, </a:t>
            </a:r>
            <a:r>
              <a:rPr lang="en-US" sz="3600" dirty="0">
                <a:latin typeface="Arial Black" pitchFamily="34" charset="0"/>
              </a:rPr>
              <a:t>and where is he</a:t>
            </a:r>
            <a:r>
              <a:rPr lang="en-US" sz="3600" dirty="0" smtClean="0">
                <a:latin typeface="Arial Black" pitchFamily="34" charset="0"/>
              </a:rPr>
              <a:t>?</a:t>
            </a:r>
            <a:r>
              <a:rPr lang="en-US" sz="3600" i="1" dirty="0" smtClean="0"/>
              <a:t>” </a:t>
            </a:r>
            <a:endParaRPr lang="en-US" sz="3600" i="1" dirty="0"/>
          </a:p>
          <a:p>
            <a:pPr marL="571500" indent="-571500">
              <a:defRPr/>
            </a:pPr>
            <a:endParaRPr lang="en-US" sz="3300" dirty="0">
              <a:effectLst>
                <a:outerShdw blurRad="38100" dist="38100" dir="2700000" algn="tl">
                  <a:srgbClr val="000000">
                    <a:alpha val="43137"/>
                  </a:srgbClr>
                </a:outerShdw>
              </a:effectLst>
            </a:endParaRPr>
          </a:p>
        </p:txBody>
      </p:sp>
      <p:sp>
        <p:nvSpPr>
          <p:cNvPr id="6" name="Rectangle 4"/>
          <p:cNvSpPr>
            <a:spLocks noChangeArrowheads="1"/>
          </p:cNvSpPr>
          <p:nvPr/>
        </p:nvSpPr>
        <p:spPr bwMode="auto">
          <a:xfrm>
            <a:off x="0" y="0"/>
            <a:ext cx="9144000" cy="1219200"/>
          </a:xfrm>
          <a:prstGeom prst="rect">
            <a:avLst/>
          </a:prstGeom>
          <a:solidFill>
            <a:srgbClr val="FFFF00"/>
          </a:solidFill>
          <a:ln w="28575">
            <a:solidFill>
              <a:schemeClr val="tx1"/>
            </a:solidFill>
            <a:miter lim="800000"/>
            <a:headEnd/>
            <a:tailEnd/>
          </a:ln>
        </p:spPr>
        <p:txBody>
          <a:bodyPr/>
          <a:lstStyle/>
          <a:p>
            <a:pPr>
              <a:defRPr/>
            </a:pPr>
            <a:r>
              <a:rPr lang="en-US" sz="3600" b="1" dirty="0" smtClean="0">
                <a:effectLst>
                  <a:outerShdw blurRad="38100" dist="38100" dir="2700000" algn="tl">
                    <a:srgbClr val="000000">
                      <a:alpha val="43137"/>
                    </a:srgbClr>
                  </a:outerShdw>
                </a:effectLst>
              </a:rPr>
              <a:t>Job’s first question in the Book of Job in the Old Testament is:</a:t>
            </a:r>
            <a:endParaRPr lang="en-US" sz="3600" b="1" dirty="0">
              <a:effectLst>
                <a:outerShdw blurRad="38100" dist="38100" dir="2700000" algn="tl">
                  <a:srgbClr val="000000">
                    <a:alpha val="43137"/>
                  </a:srgbClr>
                </a:outerShdw>
              </a:effectLst>
            </a:endParaRPr>
          </a:p>
          <a:p>
            <a:pPr>
              <a:defRPr/>
            </a:pPr>
            <a:endParaRPr lang="en-US" sz="3600" dirty="0">
              <a:effectLst>
                <a:outerShdw blurRad="38100" dist="38100" dir="2700000" algn="tl">
                  <a:srgbClr val="000000">
                    <a:alpha val="43137"/>
                  </a:srgbClr>
                </a:outerShdw>
              </a:effectLst>
            </a:endParaRPr>
          </a:p>
        </p:txBody>
      </p:sp>
      <p:sp>
        <p:nvSpPr>
          <p:cNvPr id="9" name="Rectangle 4"/>
          <p:cNvSpPr>
            <a:spLocks noChangeArrowheads="1"/>
          </p:cNvSpPr>
          <p:nvPr/>
        </p:nvSpPr>
        <p:spPr bwMode="auto">
          <a:xfrm>
            <a:off x="304800" y="5029200"/>
            <a:ext cx="8610600" cy="1828800"/>
          </a:xfrm>
          <a:prstGeom prst="rect">
            <a:avLst/>
          </a:prstGeom>
          <a:solidFill>
            <a:srgbClr val="FFFF00"/>
          </a:solidFill>
          <a:ln w="28575">
            <a:solidFill>
              <a:schemeClr val="tx1"/>
            </a:solidFill>
            <a:miter lim="800000"/>
            <a:headEnd/>
            <a:tailEnd/>
          </a:ln>
        </p:spPr>
        <p:txBody>
          <a:bodyPr/>
          <a:lstStyle/>
          <a:p>
            <a:pPr>
              <a:defRPr/>
            </a:pPr>
            <a:r>
              <a:rPr lang="en-US" sz="3600" b="1" dirty="0" smtClean="0">
                <a:effectLst>
                  <a:outerShdw blurRad="38100" dist="38100" dir="2700000" algn="tl">
                    <a:srgbClr val="000000">
                      <a:alpha val="43137"/>
                    </a:srgbClr>
                  </a:outerShdw>
                </a:effectLst>
              </a:rPr>
              <a:t>The words “and he died” are seen 22 times in the Bible. Found 10 times in Genesis chapter 5 alone.</a:t>
            </a:r>
            <a:endParaRPr lang="en-US" sz="3600" b="1" dirty="0">
              <a:effectLst>
                <a:outerShdw blurRad="38100" dist="38100" dir="2700000" algn="tl">
                  <a:srgbClr val="000000">
                    <a:alpha val="43137"/>
                  </a:srgbClr>
                </a:outerShdw>
              </a:effectLst>
            </a:endParaRPr>
          </a:p>
          <a:p>
            <a:pPr>
              <a:defRPr/>
            </a:pPr>
            <a:endParaRPr lang="en-US" sz="3600" dirty="0">
              <a:effectLst>
                <a:outerShdw blurRad="38100" dist="38100" dir="2700000" algn="tl">
                  <a:srgbClr val="000000">
                    <a:alpha val="43137"/>
                  </a:srgbClr>
                </a:outerShdw>
              </a:effectLst>
            </a:endParaRPr>
          </a:p>
        </p:txBody>
      </p:sp>
      <p:sp>
        <p:nvSpPr>
          <p:cNvPr id="11" name="Rectangle 10"/>
          <p:cNvSpPr>
            <a:spLocks noChangeArrowheads="1"/>
          </p:cNvSpPr>
          <p:nvPr/>
        </p:nvSpPr>
        <p:spPr bwMode="auto">
          <a:xfrm>
            <a:off x="76200" y="5029200"/>
            <a:ext cx="8991600" cy="1828800"/>
          </a:xfrm>
          <a:prstGeom prst="rect">
            <a:avLst/>
          </a:prstGeom>
          <a:solidFill>
            <a:schemeClr val="tx1"/>
          </a:solidFill>
          <a:ln w="28575">
            <a:solidFill>
              <a:schemeClr val="tx1"/>
            </a:solidFill>
            <a:miter lim="800000"/>
            <a:headEnd/>
            <a:tailEnd/>
          </a:ln>
        </p:spPr>
        <p:txBody>
          <a:bodyPr/>
          <a:lstStyle/>
          <a:p>
            <a:pPr algn="ctr"/>
            <a:r>
              <a:rPr lang="en-US" sz="4400" b="1" dirty="0" smtClean="0">
                <a:solidFill>
                  <a:schemeClr val="bg1"/>
                </a:solidFill>
              </a:rPr>
              <a:t>WHAT IS NEXT AFTER DEATH?</a:t>
            </a:r>
          </a:p>
          <a:p>
            <a:pPr algn="ctr"/>
            <a:r>
              <a:rPr lang="en-US" sz="4400" b="1" dirty="0" smtClean="0">
                <a:solidFill>
                  <a:srgbClr val="FFFF00"/>
                </a:solidFill>
                <a:latin typeface="Arial Black" pitchFamily="34" charset="0"/>
              </a:rPr>
              <a:t>WHAT COMES NEXT?</a:t>
            </a:r>
            <a:endParaRPr lang="en-US" sz="4400" dirty="0">
              <a:solidFill>
                <a:srgbClr val="FFFF00"/>
              </a:solidFill>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148"/>
                                        </p:tgtEl>
                                        <p:attrNameLst>
                                          <p:attrName>style.visibility</p:attrName>
                                        </p:attrNameLst>
                                      </p:cBhvr>
                                      <p:to>
                                        <p:strVal val="visible"/>
                                      </p:to>
                                    </p:set>
                                    <p:animEffect transition="in" filter="fade">
                                      <p:cBhvr>
                                        <p:cTn id="17" dur="500"/>
                                        <p:tgtEl>
                                          <p:spTgt spid="614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1+#ppt_w/2"/>
                                          </p:val>
                                        </p:tav>
                                        <p:tav tm="100000">
                                          <p:val>
                                            <p:strVal val="#ppt_x"/>
                                          </p:val>
                                        </p:tav>
                                      </p:tavLst>
                                    </p:anim>
                                    <p:anim calcmode="lin" valueType="num">
                                      <p:cBhvr additive="base">
                                        <p:cTn id="2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500"/>
                                        <p:tgtEl>
                                          <p:spTgt spid="9"/>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nimBg="1"/>
      <p:bldP spid="7" grpId="0" animBg="1"/>
      <p:bldP spid="8" grpId="0" animBg="1"/>
      <p:bldP spid="5" grpId="0" animBg="1"/>
      <p:bldP spid="6" grpId="0" animBg="1"/>
      <p:bldP spid="9"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152400" y="914400"/>
            <a:ext cx="8839200" cy="1066800"/>
          </a:xfrm>
          <a:prstGeom prst="rect">
            <a:avLst/>
          </a:prstGeom>
          <a:solidFill>
            <a:srgbClr val="F9FDA1"/>
          </a:solidFill>
          <a:ln>
            <a:solidFill>
              <a:srgbClr val="FF0000"/>
            </a:solidFill>
          </a:ln>
        </p:spPr>
        <p:txBody>
          <a:bodyPr/>
          <a:lstStyle/>
          <a:p>
            <a:pPr>
              <a:defRPr/>
            </a:pPr>
            <a:r>
              <a:rPr lang="en-US" sz="3200" b="1" dirty="0" smtClean="0">
                <a:latin typeface="Arial Black" pitchFamily="34" charset="0"/>
              </a:rPr>
              <a:t>Jesus answers this question with the description of two real men who died.</a:t>
            </a:r>
            <a:endParaRPr lang="en-US" sz="3200" kern="0" dirty="0">
              <a:solidFill>
                <a:srgbClr val="FF0000"/>
              </a:solidFill>
              <a:effectLst>
                <a:outerShdw blurRad="38100" dist="38100" dir="2700000" algn="tl">
                  <a:srgbClr val="000000">
                    <a:alpha val="43137"/>
                  </a:srgbClr>
                </a:outerShdw>
              </a:effectLst>
              <a:latin typeface="Arial Black" pitchFamily="34" charset="0"/>
              <a:ea typeface="+mj-ea"/>
              <a:cs typeface="+mj-cs"/>
            </a:endParaRPr>
          </a:p>
        </p:txBody>
      </p:sp>
      <p:sp>
        <p:nvSpPr>
          <p:cNvPr id="6" name="Rectangle 2"/>
          <p:cNvSpPr txBox="1">
            <a:spLocks noChangeArrowheads="1"/>
          </p:cNvSpPr>
          <p:nvPr/>
        </p:nvSpPr>
        <p:spPr>
          <a:xfrm>
            <a:off x="152400" y="2057400"/>
            <a:ext cx="8839200" cy="1600200"/>
          </a:xfrm>
          <a:prstGeom prst="rect">
            <a:avLst/>
          </a:prstGeom>
          <a:solidFill>
            <a:srgbClr val="F9FDA1"/>
          </a:solidFill>
          <a:ln>
            <a:noFill/>
          </a:ln>
        </p:spPr>
        <p:txBody>
          <a:bodyPr/>
          <a:lstStyle/>
          <a:p>
            <a:pPr>
              <a:defRPr/>
            </a:pPr>
            <a:r>
              <a:rPr lang="en-US" sz="3200" b="1" dirty="0" smtClean="0"/>
              <a:t>Luke 16:19-31 </a:t>
            </a:r>
            <a:r>
              <a:rPr lang="en-US" sz="3200" b="1" dirty="0" smtClean="0">
                <a:latin typeface="Arial Black" pitchFamily="34" charset="0"/>
              </a:rPr>
              <a:t> “</a:t>
            </a:r>
            <a:r>
              <a:rPr lang="en-US" sz="3200" b="1" dirty="0" smtClean="0"/>
              <a:t>There was a certain rich man, which was clothed in purple and fine linen, and fared sumptuously every day: </a:t>
            </a:r>
            <a:r>
              <a:rPr lang="en-US" sz="3200" dirty="0"/>
              <a:t/>
            </a:r>
            <a:br>
              <a:rPr lang="en-US" sz="3200" dirty="0"/>
            </a:br>
            <a:endParaRPr lang="en-US" sz="3200" kern="0" dirty="0">
              <a:solidFill>
                <a:srgbClr val="FF0000"/>
              </a:solidFill>
              <a:effectLst>
                <a:outerShdw blurRad="38100" dist="38100" dir="2700000" algn="tl">
                  <a:srgbClr val="000000">
                    <a:alpha val="43137"/>
                  </a:srgbClr>
                </a:outerShdw>
              </a:effectLst>
              <a:latin typeface="Arial Black" pitchFamily="34" charset="0"/>
              <a:ea typeface="+mj-ea"/>
              <a:cs typeface="+mj-cs"/>
            </a:endParaRPr>
          </a:p>
        </p:txBody>
      </p:sp>
      <p:sp>
        <p:nvSpPr>
          <p:cNvPr id="4" name="Rectangle 4"/>
          <p:cNvSpPr>
            <a:spLocks noChangeArrowheads="1"/>
          </p:cNvSpPr>
          <p:nvPr/>
        </p:nvSpPr>
        <p:spPr bwMode="auto">
          <a:xfrm>
            <a:off x="0" y="76200"/>
            <a:ext cx="9144000" cy="609600"/>
          </a:xfrm>
          <a:prstGeom prst="rect">
            <a:avLst/>
          </a:prstGeom>
          <a:solidFill>
            <a:schemeClr val="accent2">
              <a:lumMod val="75000"/>
            </a:schemeClr>
          </a:solidFill>
          <a:ln w="28575">
            <a:solidFill>
              <a:schemeClr val="tx1"/>
            </a:solidFill>
            <a:miter lim="800000"/>
            <a:headEnd/>
            <a:tailEnd/>
          </a:ln>
        </p:spPr>
        <p:txBody>
          <a:bodyPr/>
          <a:lstStyle/>
          <a:p>
            <a:pPr marL="571500" indent="-571500">
              <a:buAutoNum type="romanUcPeriod"/>
              <a:defRPr/>
            </a:pPr>
            <a:r>
              <a:rPr lang="en-US" sz="3200" b="1" dirty="0" smtClean="0">
                <a:solidFill>
                  <a:schemeClr val="bg1"/>
                </a:solidFill>
                <a:latin typeface="Arial Black" pitchFamily="34" charset="0"/>
              </a:rPr>
              <a:t>“</a:t>
            </a:r>
            <a:r>
              <a:rPr lang="en-US" sz="3200" b="1" dirty="0">
                <a:solidFill>
                  <a:schemeClr val="bg1"/>
                </a:solidFill>
                <a:latin typeface="Arial Black" pitchFamily="34" charset="0"/>
              </a:rPr>
              <a:t>MAN DIETH </a:t>
            </a:r>
            <a:r>
              <a:rPr lang="en-US" sz="3200" b="1" dirty="0" smtClean="0">
                <a:solidFill>
                  <a:schemeClr val="bg1"/>
                </a:solidFill>
                <a:latin typeface="Arial Black" pitchFamily="34" charset="0"/>
              </a:rPr>
              <a:t>.... </a:t>
            </a:r>
            <a:r>
              <a:rPr lang="en-US" sz="3200" b="1" dirty="0">
                <a:solidFill>
                  <a:schemeClr val="bg1"/>
                </a:solidFill>
                <a:latin typeface="Arial Black" pitchFamily="34" charset="0"/>
              </a:rPr>
              <a:t>AND WHERE </a:t>
            </a:r>
            <a:r>
              <a:rPr lang="en-US" sz="3200" b="1" dirty="0" smtClean="0">
                <a:solidFill>
                  <a:schemeClr val="bg1"/>
                </a:solidFill>
                <a:latin typeface="Arial Black" pitchFamily="34" charset="0"/>
              </a:rPr>
              <a:t>IS HE?"</a:t>
            </a:r>
            <a:r>
              <a:rPr lang="en-US" sz="3300" b="1" dirty="0">
                <a:solidFill>
                  <a:schemeClr val="bg1"/>
                </a:solidFill>
              </a:rPr>
              <a:t> </a:t>
            </a:r>
            <a:endParaRPr lang="en-US" sz="3300" b="1" dirty="0" smtClean="0">
              <a:solidFill>
                <a:schemeClr val="bg1"/>
              </a:solidFill>
            </a:endParaRPr>
          </a:p>
          <a:p>
            <a:pPr marL="571500" indent="-571500">
              <a:defRPr/>
            </a:pPr>
            <a:r>
              <a:rPr lang="en-US" sz="3300" b="1" dirty="0" smtClean="0">
                <a:solidFill>
                  <a:schemeClr val="bg1"/>
                </a:solidFill>
              </a:rPr>
              <a:t>      </a:t>
            </a:r>
            <a:endParaRPr lang="en-US" sz="3600" i="1" dirty="0">
              <a:solidFill>
                <a:schemeClr val="bg1"/>
              </a:solidFill>
            </a:endParaRPr>
          </a:p>
          <a:p>
            <a:pPr marL="571500" indent="-571500">
              <a:defRPr/>
            </a:pPr>
            <a:endParaRPr lang="en-US" sz="3300" dirty="0">
              <a:solidFill>
                <a:schemeClr val="bg1"/>
              </a:solidFill>
              <a:effectLst>
                <a:outerShdw blurRad="38100" dist="38100" dir="2700000" algn="tl">
                  <a:srgbClr val="000000">
                    <a:alpha val="43137"/>
                  </a:srgbClr>
                </a:outerShdw>
              </a:effectLst>
            </a:endParaRPr>
          </a:p>
        </p:txBody>
      </p:sp>
      <p:sp>
        <p:nvSpPr>
          <p:cNvPr id="7" name="Rectangle 2"/>
          <p:cNvSpPr txBox="1">
            <a:spLocks noChangeArrowheads="1"/>
          </p:cNvSpPr>
          <p:nvPr/>
        </p:nvSpPr>
        <p:spPr>
          <a:xfrm>
            <a:off x="152400" y="3505200"/>
            <a:ext cx="8839200" cy="2971800"/>
          </a:xfrm>
          <a:prstGeom prst="rect">
            <a:avLst/>
          </a:prstGeom>
          <a:solidFill>
            <a:srgbClr val="F9FDA1"/>
          </a:solidFill>
          <a:ln>
            <a:noFill/>
          </a:ln>
        </p:spPr>
        <p:txBody>
          <a:bodyPr/>
          <a:lstStyle/>
          <a:p>
            <a:r>
              <a:rPr lang="en-US" sz="3200" b="1" dirty="0" smtClean="0"/>
              <a:t>And there was a certain beggar named Lazarus, which was laid at his gate, full of sores, And desiring to be fed with the crumbs which fell from the rich man's table: moreover the dogs came and licked his sores…</a:t>
            </a:r>
          </a:p>
          <a:p>
            <a:pPr>
              <a:defRPr/>
            </a:pPr>
            <a:r>
              <a:rPr lang="en-US" sz="3200" b="1" dirty="0" smtClean="0"/>
              <a:t> </a:t>
            </a:r>
            <a:r>
              <a:rPr lang="en-US" sz="3200" b="1" dirty="0"/>
              <a:t/>
            </a:r>
            <a:br>
              <a:rPr lang="en-US" sz="3200" b="1" dirty="0"/>
            </a:br>
            <a:endParaRPr lang="en-US" sz="3200" b="1" kern="0" dirty="0">
              <a:solidFill>
                <a:srgbClr val="FF0000"/>
              </a:solidFill>
              <a:effectLst>
                <a:outerShdw blurRad="38100" dist="38100" dir="2700000" algn="tl">
                  <a:srgbClr val="000000">
                    <a:alpha val="43137"/>
                  </a:srgbClr>
                </a:outerShdw>
              </a:effectLst>
              <a:latin typeface="Arial Black" pitchFamily="34"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4"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152400" y="76200"/>
            <a:ext cx="8839200" cy="2057400"/>
          </a:xfrm>
          <a:prstGeom prst="rect">
            <a:avLst/>
          </a:prstGeom>
          <a:solidFill>
            <a:srgbClr val="FFFF00"/>
          </a:solidFill>
          <a:ln w="28575">
            <a:noFill/>
            <a:miter lim="800000"/>
            <a:headEnd/>
            <a:tailEnd/>
          </a:ln>
        </p:spPr>
        <p:txBody>
          <a:bodyPr/>
          <a:lstStyle/>
          <a:p>
            <a:pPr>
              <a:defRPr/>
            </a:pPr>
            <a:r>
              <a:rPr lang="en-US" sz="3200" b="1" dirty="0" smtClean="0"/>
              <a:t>Verse 22  “And it came to pass, that the beggar died, and was carried by the angels into Abraham's bosom: the rich man also died, and was buried.”</a:t>
            </a:r>
            <a:endParaRPr lang="en-US" sz="3200" dirty="0">
              <a:effectLst>
                <a:outerShdw blurRad="38100" dist="38100" dir="2700000" algn="tl">
                  <a:srgbClr val="000000">
                    <a:alpha val="43137"/>
                  </a:srgbClr>
                </a:outerShdw>
              </a:effectLst>
            </a:endParaRPr>
          </a:p>
        </p:txBody>
      </p:sp>
      <p:sp>
        <p:nvSpPr>
          <p:cNvPr id="8" name="Rectangle 7"/>
          <p:cNvSpPr>
            <a:spLocks noChangeArrowheads="1"/>
          </p:cNvSpPr>
          <p:nvPr/>
        </p:nvSpPr>
        <p:spPr bwMode="auto">
          <a:xfrm>
            <a:off x="152400" y="2133600"/>
            <a:ext cx="8839200" cy="2057400"/>
          </a:xfrm>
          <a:prstGeom prst="rect">
            <a:avLst/>
          </a:prstGeom>
          <a:solidFill>
            <a:schemeClr val="accent2">
              <a:lumMod val="75000"/>
            </a:schemeClr>
          </a:solidFill>
          <a:ln w="28575">
            <a:noFill/>
            <a:miter lim="800000"/>
            <a:headEnd/>
            <a:tailEnd/>
          </a:ln>
        </p:spPr>
        <p:txBody>
          <a:bodyPr/>
          <a:lstStyle/>
          <a:p>
            <a:r>
              <a:rPr lang="en-US" sz="3200" b="1" dirty="0" smtClean="0">
                <a:solidFill>
                  <a:schemeClr val="bg1"/>
                </a:solidFill>
              </a:rPr>
              <a:t>These two men had an opportunity to get prepared for eternity while they were alive.</a:t>
            </a:r>
          </a:p>
          <a:p>
            <a:r>
              <a:rPr lang="en-US" sz="3200" b="1" dirty="0" smtClean="0">
                <a:solidFill>
                  <a:srgbClr val="FFFF00"/>
                </a:solidFill>
              </a:rPr>
              <a:t>The beggar heard the Gospel and believed what the Bible says about salvation.</a:t>
            </a:r>
          </a:p>
          <a:p>
            <a:endParaRPr lang="en-US" sz="3200" b="1" dirty="0" smtClean="0">
              <a:solidFill>
                <a:schemeClr val="bg1"/>
              </a:solidFill>
            </a:endParaRPr>
          </a:p>
          <a:p>
            <a:pPr>
              <a:defRPr/>
            </a:pPr>
            <a:endParaRPr lang="en-US" sz="3200" dirty="0">
              <a:solidFill>
                <a:schemeClr val="bg1"/>
              </a:solidFill>
              <a:effectLst>
                <a:outerShdw blurRad="38100" dist="38100" dir="2700000" algn="tl">
                  <a:srgbClr val="000000">
                    <a:alpha val="43137"/>
                  </a:srgbClr>
                </a:outerShdw>
              </a:effectLst>
            </a:endParaRPr>
          </a:p>
        </p:txBody>
      </p:sp>
      <p:sp>
        <p:nvSpPr>
          <p:cNvPr id="9" name="Rectangle 8"/>
          <p:cNvSpPr>
            <a:spLocks noChangeArrowheads="1"/>
          </p:cNvSpPr>
          <p:nvPr/>
        </p:nvSpPr>
        <p:spPr bwMode="auto">
          <a:xfrm>
            <a:off x="152400" y="4267200"/>
            <a:ext cx="8839200" cy="2514600"/>
          </a:xfrm>
          <a:prstGeom prst="rect">
            <a:avLst/>
          </a:prstGeom>
          <a:solidFill>
            <a:srgbClr val="FFFF00"/>
          </a:solidFill>
          <a:ln w="28575">
            <a:noFill/>
            <a:miter lim="800000"/>
            <a:headEnd/>
            <a:tailEnd/>
          </a:ln>
        </p:spPr>
        <p:txBody>
          <a:bodyPr/>
          <a:lstStyle/>
          <a:p>
            <a:r>
              <a:rPr lang="en-US" sz="3200" b="1" dirty="0" smtClean="0"/>
              <a:t>The rich man ignored and disbelieved the Gospel of Christ. He did not make any preparations. He may have said, “One day before I die I will get right with God” but he waited too long.</a:t>
            </a:r>
          </a:p>
          <a:p>
            <a:endParaRPr lang="en-US" sz="3200" b="1" dirty="0" smtClean="0"/>
          </a:p>
          <a:p>
            <a:pPr>
              <a:defRPr/>
            </a:pPr>
            <a:endParaRPr lang="en-US" sz="32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152400" y="609600"/>
            <a:ext cx="8839200" cy="1066800"/>
          </a:xfrm>
          <a:prstGeom prst="rect">
            <a:avLst/>
          </a:prstGeom>
          <a:solidFill>
            <a:srgbClr val="FFFF00"/>
          </a:solidFill>
          <a:ln w="28575">
            <a:noFill/>
            <a:miter lim="800000"/>
            <a:headEnd/>
            <a:tailEnd/>
          </a:ln>
        </p:spPr>
        <p:txBody>
          <a:bodyPr/>
          <a:lstStyle/>
          <a:p>
            <a:r>
              <a:rPr lang="en-US" sz="3200" b="1" dirty="0" smtClean="0"/>
              <a:t>Jesus definitely states </a:t>
            </a:r>
            <a:r>
              <a:rPr lang="en-US" sz="3200" b="1" u="sng" dirty="0" smtClean="0"/>
              <a:t>ten things </a:t>
            </a:r>
            <a:r>
              <a:rPr lang="en-US" sz="3200" b="1" dirty="0" smtClean="0"/>
              <a:t>about the unsaved dead, which was the rich man. </a:t>
            </a:r>
            <a:endParaRPr lang="en-US" sz="3200" dirty="0"/>
          </a:p>
        </p:txBody>
      </p:sp>
      <p:sp>
        <p:nvSpPr>
          <p:cNvPr id="8" name="Rectangle 4"/>
          <p:cNvSpPr>
            <a:spLocks noChangeArrowheads="1"/>
          </p:cNvSpPr>
          <p:nvPr/>
        </p:nvSpPr>
        <p:spPr bwMode="auto">
          <a:xfrm>
            <a:off x="0" y="0"/>
            <a:ext cx="9144000" cy="609600"/>
          </a:xfrm>
          <a:prstGeom prst="rect">
            <a:avLst/>
          </a:prstGeom>
          <a:solidFill>
            <a:schemeClr val="accent2">
              <a:lumMod val="75000"/>
            </a:schemeClr>
          </a:solidFill>
          <a:ln w="28575">
            <a:solidFill>
              <a:schemeClr val="tx1"/>
            </a:solidFill>
            <a:miter lim="800000"/>
            <a:headEnd/>
            <a:tailEnd/>
          </a:ln>
        </p:spPr>
        <p:txBody>
          <a:bodyPr/>
          <a:lstStyle/>
          <a:p>
            <a:pPr marL="571500" indent="-571500">
              <a:buAutoNum type="romanUcPeriod"/>
              <a:defRPr/>
            </a:pPr>
            <a:r>
              <a:rPr lang="en-US" sz="3200" b="1" dirty="0" smtClean="0">
                <a:solidFill>
                  <a:schemeClr val="bg1"/>
                </a:solidFill>
                <a:latin typeface="Arial Black" pitchFamily="34" charset="0"/>
              </a:rPr>
              <a:t>“</a:t>
            </a:r>
            <a:r>
              <a:rPr lang="en-US" sz="3200" b="1" dirty="0">
                <a:solidFill>
                  <a:schemeClr val="bg1"/>
                </a:solidFill>
                <a:latin typeface="Arial Black" pitchFamily="34" charset="0"/>
              </a:rPr>
              <a:t>MAN DIETH </a:t>
            </a:r>
            <a:r>
              <a:rPr lang="en-US" sz="3200" b="1" dirty="0" smtClean="0">
                <a:solidFill>
                  <a:schemeClr val="bg1"/>
                </a:solidFill>
                <a:latin typeface="Arial Black" pitchFamily="34" charset="0"/>
              </a:rPr>
              <a:t>.... </a:t>
            </a:r>
            <a:r>
              <a:rPr lang="en-US" sz="3200" b="1" dirty="0">
                <a:solidFill>
                  <a:schemeClr val="bg1"/>
                </a:solidFill>
                <a:latin typeface="Arial Black" pitchFamily="34" charset="0"/>
              </a:rPr>
              <a:t>AND WHERE </a:t>
            </a:r>
            <a:r>
              <a:rPr lang="en-US" sz="3200" b="1" dirty="0" smtClean="0">
                <a:solidFill>
                  <a:schemeClr val="bg1"/>
                </a:solidFill>
                <a:latin typeface="Arial Black" pitchFamily="34" charset="0"/>
              </a:rPr>
              <a:t>IS HE?”</a:t>
            </a:r>
            <a:r>
              <a:rPr lang="en-US" sz="3300" b="1" dirty="0">
                <a:solidFill>
                  <a:schemeClr val="bg1"/>
                </a:solidFill>
              </a:rPr>
              <a:t> </a:t>
            </a:r>
            <a:endParaRPr lang="en-US" sz="3300" b="1" dirty="0" smtClean="0">
              <a:solidFill>
                <a:schemeClr val="bg1"/>
              </a:solidFill>
            </a:endParaRPr>
          </a:p>
          <a:p>
            <a:pPr marL="571500" indent="-571500">
              <a:defRPr/>
            </a:pPr>
            <a:r>
              <a:rPr lang="en-US" sz="3300" b="1" dirty="0" smtClean="0">
                <a:solidFill>
                  <a:schemeClr val="bg1"/>
                </a:solidFill>
              </a:rPr>
              <a:t>      </a:t>
            </a:r>
            <a:endParaRPr lang="en-US" sz="3600" i="1" dirty="0">
              <a:solidFill>
                <a:schemeClr val="bg1"/>
              </a:solidFill>
            </a:endParaRPr>
          </a:p>
          <a:p>
            <a:pPr marL="571500" indent="-571500">
              <a:defRPr/>
            </a:pPr>
            <a:endParaRPr lang="en-US" sz="3300" dirty="0">
              <a:solidFill>
                <a:schemeClr val="bg1"/>
              </a:solidFill>
              <a:effectLst>
                <a:outerShdw blurRad="38100" dist="38100" dir="2700000" algn="tl">
                  <a:srgbClr val="000000">
                    <a:alpha val="43137"/>
                  </a:srgbClr>
                </a:outerShdw>
              </a:effectLst>
            </a:endParaRPr>
          </a:p>
        </p:txBody>
      </p:sp>
      <p:sp>
        <p:nvSpPr>
          <p:cNvPr id="9" name="Rectangle 8"/>
          <p:cNvSpPr>
            <a:spLocks noChangeArrowheads="1"/>
          </p:cNvSpPr>
          <p:nvPr/>
        </p:nvSpPr>
        <p:spPr bwMode="auto">
          <a:xfrm>
            <a:off x="152400" y="2743200"/>
            <a:ext cx="8839200" cy="1524000"/>
          </a:xfrm>
          <a:prstGeom prst="rect">
            <a:avLst/>
          </a:prstGeom>
          <a:solidFill>
            <a:srgbClr val="FFFF00"/>
          </a:solidFill>
          <a:ln w="28575">
            <a:noFill/>
            <a:miter lim="800000"/>
            <a:headEnd/>
            <a:tailEnd/>
          </a:ln>
        </p:spPr>
        <p:txBody>
          <a:bodyPr/>
          <a:lstStyle/>
          <a:p>
            <a:r>
              <a:rPr lang="en-US" sz="3200" b="1" dirty="0" smtClean="0"/>
              <a:t>2. They can see - vs. 23.</a:t>
            </a:r>
            <a:br>
              <a:rPr lang="en-US" sz="3200" b="1" dirty="0" smtClean="0"/>
            </a:br>
            <a:r>
              <a:rPr lang="en-US" sz="3200" b="1" dirty="0" smtClean="0"/>
              <a:t>     “</a:t>
            </a:r>
            <a:r>
              <a:rPr lang="en-US" sz="3200" dirty="0" smtClean="0"/>
              <a:t>he lift up his eyes and </a:t>
            </a:r>
            <a:r>
              <a:rPr lang="en-US" sz="3200" dirty="0" err="1" smtClean="0"/>
              <a:t>seeth</a:t>
            </a:r>
            <a:r>
              <a:rPr lang="en-US" sz="3200" dirty="0" smtClean="0"/>
              <a:t> Abraham afar  </a:t>
            </a:r>
          </a:p>
          <a:p>
            <a:r>
              <a:rPr lang="en-US" sz="3200" dirty="0" smtClean="0"/>
              <a:t>      off, and Lazarus in his bosom.”</a:t>
            </a:r>
          </a:p>
          <a:p>
            <a:endParaRPr lang="en-US" sz="3200" dirty="0">
              <a:effectLst>
                <a:outerShdw blurRad="38100" dist="38100" dir="2700000" algn="tl">
                  <a:srgbClr val="000000">
                    <a:alpha val="43137"/>
                  </a:srgbClr>
                </a:outerShdw>
              </a:effectLst>
            </a:endParaRPr>
          </a:p>
        </p:txBody>
      </p:sp>
      <p:sp>
        <p:nvSpPr>
          <p:cNvPr id="10" name="Rectangle 9"/>
          <p:cNvSpPr>
            <a:spLocks noChangeArrowheads="1"/>
          </p:cNvSpPr>
          <p:nvPr/>
        </p:nvSpPr>
        <p:spPr bwMode="auto">
          <a:xfrm>
            <a:off x="152400" y="4267200"/>
            <a:ext cx="8839200" cy="2514600"/>
          </a:xfrm>
          <a:prstGeom prst="rect">
            <a:avLst/>
          </a:prstGeom>
          <a:solidFill>
            <a:srgbClr val="FFFF00"/>
          </a:solidFill>
          <a:ln w="28575">
            <a:noFill/>
            <a:miter lim="800000"/>
            <a:headEnd/>
            <a:tailEnd/>
          </a:ln>
        </p:spPr>
        <p:txBody>
          <a:bodyPr/>
          <a:lstStyle/>
          <a:p>
            <a:r>
              <a:rPr lang="en-US" sz="3200" b="1" dirty="0" smtClean="0"/>
              <a:t>3. They are in torment - vs. 24. </a:t>
            </a:r>
            <a:br>
              <a:rPr lang="en-US" sz="3200" b="1" dirty="0" smtClean="0"/>
            </a:br>
            <a:r>
              <a:rPr lang="en-US" sz="3200" b="1" dirty="0" smtClean="0"/>
              <a:t>“</a:t>
            </a:r>
            <a:r>
              <a:rPr lang="en-US" sz="3200" dirty="0" smtClean="0"/>
              <a:t>And he cried and said, Father Abraham, have mercy on me, and send Lazarus, that he may dip the tip of his finger in water, and cool my tongue; for </a:t>
            </a:r>
            <a:r>
              <a:rPr lang="en-US" sz="3200" b="1" dirty="0" smtClean="0"/>
              <a:t>I am tormented in this flame</a:t>
            </a:r>
            <a:r>
              <a:rPr lang="en-US" sz="3200" dirty="0" smtClean="0"/>
              <a:t>.”</a:t>
            </a:r>
          </a:p>
          <a:p>
            <a:endParaRPr lang="en-US" sz="3200" dirty="0">
              <a:effectLst>
                <a:outerShdw blurRad="38100" dist="38100" dir="2700000" algn="tl">
                  <a:srgbClr val="000000">
                    <a:alpha val="43137"/>
                  </a:srgbClr>
                </a:outerShdw>
              </a:effectLst>
            </a:endParaRPr>
          </a:p>
        </p:txBody>
      </p:sp>
      <p:sp>
        <p:nvSpPr>
          <p:cNvPr id="7" name="Rectangle 6"/>
          <p:cNvSpPr>
            <a:spLocks noChangeArrowheads="1"/>
          </p:cNvSpPr>
          <p:nvPr/>
        </p:nvSpPr>
        <p:spPr bwMode="auto">
          <a:xfrm>
            <a:off x="152400" y="1676400"/>
            <a:ext cx="8839200" cy="1066800"/>
          </a:xfrm>
          <a:prstGeom prst="rect">
            <a:avLst/>
          </a:prstGeom>
          <a:solidFill>
            <a:srgbClr val="FFFF00"/>
          </a:solidFill>
          <a:ln w="28575">
            <a:noFill/>
            <a:miter lim="800000"/>
            <a:headEnd/>
            <a:tailEnd/>
          </a:ln>
        </p:spPr>
        <p:txBody>
          <a:bodyPr/>
          <a:lstStyle/>
          <a:p>
            <a:r>
              <a:rPr lang="en-US" sz="3200" b="1" dirty="0" smtClean="0"/>
              <a:t>“the rich man also died, and was buried       </a:t>
            </a:r>
          </a:p>
          <a:p>
            <a:r>
              <a:rPr lang="en-US" sz="3200" b="1" dirty="0" smtClean="0"/>
              <a:t>  and in hell…”</a:t>
            </a:r>
          </a:p>
          <a:p>
            <a:endParaRPr lang="en-US" sz="3200" b="1" dirty="0">
              <a:effectLst>
                <a:outerShdw blurRad="38100" dist="38100" dir="2700000" algn="tl">
                  <a:srgbClr val="000000">
                    <a:alpha val="43137"/>
                  </a:srgbClr>
                </a:outerShdw>
              </a:effectLst>
            </a:endParaRPr>
          </a:p>
        </p:txBody>
      </p:sp>
      <p:sp>
        <p:nvSpPr>
          <p:cNvPr id="11" name="Rectangle 10"/>
          <p:cNvSpPr>
            <a:spLocks noChangeArrowheads="1"/>
          </p:cNvSpPr>
          <p:nvPr/>
        </p:nvSpPr>
        <p:spPr bwMode="auto">
          <a:xfrm>
            <a:off x="152400" y="1676400"/>
            <a:ext cx="8839200" cy="1066800"/>
          </a:xfrm>
          <a:prstGeom prst="rect">
            <a:avLst/>
          </a:prstGeom>
          <a:solidFill>
            <a:srgbClr val="FFFF00"/>
          </a:solidFill>
          <a:ln w="28575">
            <a:noFill/>
            <a:miter lim="800000"/>
            <a:headEnd/>
            <a:tailEnd/>
          </a:ln>
        </p:spPr>
        <p:txBody>
          <a:bodyPr/>
          <a:lstStyle/>
          <a:p>
            <a:r>
              <a:rPr lang="en-US" sz="3200" b="1" dirty="0" smtClean="0"/>
              <a:t>1. They are in hell - vs. 23.</a:t>
            </a:r>
            <a:endParaRPr lang="en-US" sz="3200" dirty="0" smtClean="0"/>
          </a:p>
          <a:p>
            <a:r>
              <a:rPr lang="en-US" sz="3200" b="1" dirty="0" smtClean="0"/>
              <a:t>     “</a:t>
            </a:r>
            <a:r>
              <a:rPr lang="en-US" sz="3200" dirty="0" smtClean="0"/>
              <a:t>And in hell”   Hell is a real place.</a:t>
            </a:r>
            <a:endParaRPr lang="en-US" sz="3200" b="1" dirty="0" smtClean="0"/>
          </a:p>
          <a:p>
            <a:endParaRPr lang="en-US" sz="32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0" grpId="0" animBg="1"/>
      <p:bldP spid="7"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685800"/>
            <a:ext cx="8839200" cy="1066800"/>
          </a:xfrm>
          <a:prstGeom prst="rect">
            <a:avLst/>
          </a:prstGeom>
          <a:solidFill>
            <a:srgbClr val="FFFF00"/>
          </a:solidFill>
          <a:ln w="28575">
            <a:noFill/>
            <a:miter lim="800000"/>
            <a:headEnd/>
            <a:tailEnd/>
          </a:ln>
        </p:spPr>
        <p:txBody>
          <a:bodyPr/>
          <a:lstStyle/>
          <a:p>
            <a:r>
              <a:rPr lang="en-US" sz="3200" b="1" dirty="0" smtClean="0"/>
              <a:t>4. They can speak - vs. 24.</a:t>
            </a:r>
            <a:br>
              <a:rPr lang="en-US" sz="3200" b="1" dirty="0" smtClean="0"/>
            </a:br>
            <a:r>
              <a:rPr lang="en-US" sz="3200" b="1" dirty="0" smtClean="0"/>
              <a:t>    “</a:t>
            </a:r>
            <a:r>
              <a:rPr lang="en-US" sz="3200" dirty="0" smtClean="0"/>
              <a:t>And he cried and </a:t>
            </a:r>
            <a:r>
              <a:rPr lang="en-US" sz="3200" b="1" dirty="0" smtClean="0"/>
              <a:t>said</a:t>
            </a:r>
            <a:r>
              <a:rPr lang="en-US" sz="3200" dirty="0" smtClean="0"/>
              <a:t>”  He could talk.</a:t>
            </a:r>
          </a:p>
          <a:p>
            <a:endParaRPr lang="en-US" sz="3200" dirty="0">
              <a:effectLst>
                <a:outerShdw blurRad="38100" dist="38100" dir="2700000" algn="tl">
                  <a:srgbClr val="000000">
                    <a:alpha val="43137"/>
                  </a:srgbClr>
                </a:outerShdw>
              </a:effectLst>
            </a:endParaRPr>
          </a:p>
        </p:txBody>
      </p:sp>
      <p:sp>
        <p:nvSpPr>
          <p:cNvPr id="8" name="Rectangle 4"/>
          <p:cNvSpPr>
            <a:spLocks noChangeArrowheads="1"/>
          </p:cNvSpPr>
          <p:nvPr/>
        </p:nvSpPr>
        <p:spPr bwMode="auto">
          <a:xfrm>
            <a:off x="0" y="0"/>
            <a:ext cx="9144000" cy="609600"/>
          </a:xfrm>
          <a:prstGeom prst="rect">
            <a:avLst/>
          </a:prstGeom>
          <a:solidFill>
            <a:schemeClr val="accent2">
              <a:lumMod val="75000"/>
            </a:schemeClr>
          </a:solidFill>
          <a:ln w="28575">
            <a:solidFill>
              <a:schemeClr val="tx1"/>
            </a:solidFill>
            <a:miter lim="800000"/>
            <a:headEnd/>
            <a:tailEnd/>
          </a:ln>
        </p:spPr>
        <p:txBody>
          <a:bodyPr/>
          <a:lstStyle/>
          <a:p>
            <a:pPr marL="571500" indent="-571500">
              <a:buAutoNum type="romanUcPeriod"/>
              <a:defRPr/>
            </a:pPr>
            <a:r>
              <a:rPr lang="en-US" sz="3200" b="1" dirty="0" smtClean="0">
                <a:solidFill>
                  <a:schemeClr val="bg1"/>
                </a:solidFill>
                <a:latin typeface="Arial Black" pitchFamily="34" charset="0"/>
              </a:rPr>
              <a:t>“</a:t>
            </a:r>
            <a:r>
              <a:rPr lang="en-US" sz="3200" b="1" dirty="0">
                <a:solidFill>
                  <a:schemeClr val="bg1"/>
                </a:solidFill>
                <a:latin typeface="Arial Black" pitchFamily="34" charset="0"/>
              </a:rPr>
              <a:t>MAN DIETH </a:t>
            </a:r>
            <a:r>
              <a:rPr lang="en-US" sz="3200" b="1" dirty="0" smtClean="0">
                <a:solidFill>
                  <a:schemeClr val="bg1"/>
                </a:solidFill>
                <a:latin typeface="Arial Black" pitchFamily="34" charset="0"/>
              </a:rPr>
              <a:t>.... </a:t>
            </a:r>
            <a:r>
              <a:rPr lang="en-US" sz="3200" b="1" dirty="0">
                <a:solidFill>
                  <a:schemeClr val="bg1"/>
                </a:solidFill>
                <a:latin typeface="Arial Black" pitchFamily="34" charset="0"/>
              </a:rPr>
              <a:t>AND WHERE </a:t>
            </a:r>
            <a:r>
              <a:rPr lang="en-US" sz="3200" b="1" dirty="0" smtClean="0">
                <a:solidFill>
                  <a:schemeClr val="bg1"/>
                </a:solidFill>
                <a:latin typeface="Arial Black" pitchFamily="34" charset="0"/>
              </a:rPr>
              <a:t>IS HE?”</a:t>
            </a:r>
            <a:endParaRPr lang="en-US" sz="3300" b="1" dirty="0" smtClean="0">
              <a:solidFill>
                <a:schemeClr val="bg1"/>
              </a:solidFill>
            </a:endParaRPr>
          </a:p>
          <a:p>
            <a:pPr marL="571500" indent="-571500">
              <a:defRPr/>
            </a:pPr>
            <a:r>
              <a:rPr lang="en-US" sz="3300" b="1" dirty="0" smtClean="0">
                <a:solidFill>
                  <a:schemeClr val="bg1"/>
                </a:solidFill>
              </a:rPr>
              <a:t>      </a:t>
            </a:r>
            <a:endParaRPr lang="en-US" sz="3600" i="1" dirty="0">
              <a:solidFill>
                <a:schemeClr val="bg1"/>
              </a:solidFill>
            </a:endParaRPr>
          </a:p>
          <a:p>
            <a:pPr marL="571500" indent="-571500">
              <a:defRPr/>
            </a:pPr>
            <a:endParaRPr lang="en-US" sz="3300" dirty="0">
              <a:solidFill>
                <a:schemeClr val="bg1"/>
              </a:solidFill>
              <a:effectLst>
                <a:outerShdw blurRad="38100" dist="38100" dir="2700000" algn="tl">
                  <a:srgbClr val="000000">
                    <a:alpha val="43137"/>
                  </a:srgbClr>
                </a:outerShdw>
              </a:effectLst>
            </a:endParaRPr>
          </a:p>
        </p:txBody>
      </p:sp>
      <p:sp>
        <p:nvSpPr>
          <p:cNvPr id="9" name="Rectangle 8"/>
          <p:cNvSpPr>
            <a:spLocks noChangeArrowheads="1"/>
          </p:cNvSpPr>
          <p:nvPr/>
        </p:nvSpPr>
        <p:spPr bwMode="auto">
          <a:xfrm>
            <a:off x="152400" y="1752600"/>
            <a:ext cx="8839200" cy="1524000"/>
          </a:xfrm>
          <a:prstGeom prst="rect">
            <a:avLst/>
          </a:prstGeom>
          <a:solidFill>
            <a:srgbClr val="FFFF00"/>
          </a:solidFill>
          <a:ln w="28575">
            <a:noFill/>
            <a:miter lim="800000"/>
            <a:headEnd/>
            <a:tailEnd/>
          </a:ln>
        </p:spPr>
        <p:txBody>
          <a:bodyPr/>
          <a:lstStyle/>
          <a:p>
            <a:r>
              <a:rPr lang="en-US" sz="3200" b="1" dirty="0" smtClean="0"/>
              <a:t>5. They want mercy - vs. 24. </a:t>
            </a:r>
            <a:br>
              <a:rPr lang="en-US" sz="3200" b="1" dirty="0" smtClean="0"/>
            </a:br>
            <a:r>
              <a:rPr lang="en-US" sz="3200" b="1" dirty="0" smtClean="0"/>
              <a:t>    “</a:t>
            </a:r>
            <a:r>
              <a:rPr lang="en-US" sz="3200" dirty="0" smtClean="0"/>
              <a:t>he cried and said have mercy on me”  </a:t>
            </a:r>
          </a:p>
          <a:p>
            <a:r>
              <a:rPr lang="en-US" sz="3000" u="sng" dirty="0" smtClean="0"/>
              <a:t>Mercy means</a:t>
            </a:r>
            <a:r>
              <a:rPr lang="en-US" sz="3000" dirty="0" smtClean="0"/>
              <a:t> to hold back from me what I deserve.</a:t>
            </a:r>
          </a:p>
          <a:p>
            <a:endParaRPr lang="en-US" sz="3200" dirty="0">
              <a:effectLst>
                <a:outerShdw blurRad="38100" dist="38100" dir="2700000" algn="tl">
                  <a:srgbClr val="000000">
                    <a:alpha val="43137"/>
                  </a:srgbClr>
                </a:outerShdw>
              </a:effectLst>
            </a:endParaRPr>
          </a:p>
        </p:txBody>
      </p:sp>
      <p:sp>
        <p:nvSpPr>
          <p:cNvPr id="10" name="Rectangle 9"/>
          <p:cNvSpPr>
            <a:spLocks noChangeArrowheads="1"/>
          </p:cNvSpPr>
          <p:nvPr/>
        </p:nvSpPr>
        <p:spPr bwMode="auto">
          <a:xfrm>
            <a:off x="152400" y="3276600"/>
            <a:ext cx="8839200" cy="1524000"/>
          </a:xfrm>
          <a:prstGeom prst="rect">
            <a:avLst/>
          </a:prstGeom>
          <a:solidFill>
            <a:srgbClr val="FFFF00"/>
          </a:solidFill>
          <a:ln w="28575">
            <a:noFill/>
            <a:miter lim="800000"/>
            <a:headEnd/>
            <a:tailEnd/>
          </a:ln>
        </p:spPr>
        <p:txBody>
          <a:bodyPr/>
          <a:lstStyle/>
          <a:p>
            <a:r>
              <a:rPr lang="en-US" sz="3200" b="1" dirty="0" smtClean="0"/>
              <a:t>6. They want water - vs. 24.</a:t>
            </a:r>
            <a:br>
              <a:rPr lang="en-US" sz="3200" b="1" dirty="0" smtClean="0"/>
            </a:br>
            <a:r>
              <a:rPr lang="en-US" sz="3200" b="1" dirty="0" smtClean="0"/>
              <a:t>    “</a:t>
            </a:r>
            <a:r>
              <a:rPr lang="en-US" sz="3200" dirty="0" smtClean="0"/>
              <a:t>send Lazarus that he may dip the tip of his  </a:t>
            </a:r>
          </a:p>
          <a:p>
            <a:r>
              <a:rPr lang="en-US" sz="3200" dirty="0" smtClean="0"/>
              <a:t>     finger in water, and cool my tongue”</a:t>
            </a:r>
          </a:p>
          <a:p>
            <a:endParaRPr lang="en-US" sz="3200" dirty="0">
              <a:effectLst>
                <a:outerShdw blurRad="38100" dist="38100" dir="2700000" algn="tl">
                  <a:srgbClr val="000000">
                    <a:alpha val="43137"/>
                  </a:srgbClr>
                </a:outerShdw>
              </a:effectLst>
            </a:endParaRPr>
          </a:p>
        </p:txBody>
      </p:sp>
      <p:sp>
        <p:nvSpPr>
          <p:cNvPr id="7" name="Rectangle 6"/>
          <p:cNvSpPr>
            <a:spLocks noChangeArrowheads="1"/>
          </p:cNvSpPr>
          <p:nvPr/>
        </p:nvSpPr>
        <p:spPr bwMode="auto">
          <a:xfrm>
            <a:off x="152400" y="4800600"/>
            <a:ext cx="8839200" cy="1066800"/>
          </a:xfrm>
          <a:prstGeom prst="rect">
            <a:avLst/>
          </a:prstGeom>
          <a:solidFill>
            <a:srgbClr val="FFFF00"/>
          </a:solidFill>
          <a:ln w="28575">
            <a:noFill/>
            <a:miter lim="800000"/>
            <a:headEnd/>
            <a:tailEnd/>
          </a:ln>
        </p:spPr>
        <p:txBody>
          <a:bodyPr/>
          <a:lstStyle/>
          <a:p>
            <a:r>
              <a:rPr lang="en-US" sz="3200" b="1" dirty="0" smtClean="0"/>
              <a:t>7. They are tormented in flames - vs. 24.</a:t>
            </a:r>
            <a:br>
              <a:rPr lang="en-US" sz="3200" b="1" dirty="0" smtClean="0"/>
            </a:br>
            <a:r>
              <a:rPr lang="en-US" sz="3200" b="1" dirty="0" smtClean="0"/>
              <a:t>    “</a:t>
            </a:r>
            <a:r>
              <a:rPr lang="en-US" sz="3200" dirty="0" smtClean="0"/>
              <a:t>I am tormented in this flame.” </a:t>
            </a:r>
          </a:p>
          <a:p>
            <a:endParaRPr lang="en-US" sz="3200" dirty="0" smtClean="0"/>
          </a:p>
          <a:p>
            <a:endParaRPr lang="en-US" sz="32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685800"/>
            <a:ext cx="8839200" cy="1066800"/>
          </a:xfrm>
          <a:prstGeom prst="rect">
            <a:avLst/>
          </a:prstGeom>
          <a:solidFill>
            <a:srgbClr val="FFFF00"/>
          </a:solidFill>
          <a:ln w="28575">
            <a:noFill/>
            <a:miter lim="800000"/>
            <a:headEnd/>
            <a:tailEnd/>
          </a:ln>
        </p:spPr>
        <p:txBody>
          <a:bodyPr/>
          <a:lstStyle/>
          <a:p>
            <a:r>
              <a:rPr lang="en-US" sz="3200" b="1" dirty="0" smtClean="0"/>
              <a:t>8. They can remember - vs. 25.</a:t>
            </a:r>
            <a:endParaRPr lang="en-US" sz="3200" dirty="0" smtClean="0"/>
          </a:p>
          <a:p>
            <a:r>
              <a:rPr lang="en-US" sz="3200" b="1" dirty="0" smtClean="0"/>
              <a:t>    “</a:t>
            </a:r>
            <a:r>
              <a:rPr lang="en-US" sz="3200" dirty="0" smtClean="0"/>
              <a:t>But Abraham said, Son, </a:t>
            </a:r>
            <a:r>
              <a:rPr lang="en-US" sz="3200" b="1" dirty="0" smtClean="0"/>
              <a:t>remember…”</a:t>
            </a:r>
            <a:endParaRPr lang="en-US" sz="3200" dirty="0" smtClean="0"/>
          </a:p>
          <a:p>
            <a:endParaRPr lang="en-US" sz="3200" dirty="0">
              <a:effectLst>
                <a:outerShdw blurRad="38100" dist="38100" dir="2700000" algn="tl">
                  <a:srgbClr val="000000">
                    <a:alpha val="43137"/>
                  </a:srgbClr>
                </a:outerShdw>
              </a:effectLst>
            </a:endParaRPr>
          </a:p>
        </p:txBody>
      </p:sp>
      <p:sp>
        <p:nvSpPr>
          <p:cNvPr id="8" name="Rectangle 4"/>
          <p:cNvSpPr>
            <a:spLocks noChangeArrowheads="1"/>
          </p:cNvSpPr>
          <p:nvPr/>
        </p:nvSpPr>
        <p:spPr bwMode="auto">
          <a:xfrm>
            <a:off x="0" y="0"/>
            <a:ext cx="9144000" cy="609600"/>
          </a:xfrm>
          <a:prstGeom prst="rect">
            <a:avLst/>
          </a:prstGeom>
          <a:solidFill>
            <a:schemeClr val="accent2">
              <a:lumMod val="75000"/>
            </a:schemeClr>
          </a:solidFill>
          <a:ln w="28575">
            <a:solidFill>
              <a:schemeClr val="tx1"/>
            </a:solidFill>
            <a:miter lim="800000"/>
            <a:headEnd/>
            <a:tailEnd/>
          </a:ln>
        </p:spPr>
        <p:txBody>
          <a:bodyPr/>
          <a:lstStyle/>
          <a:p>
            <a:pPr marL="571500" indent="-571500">
              <a:buAutoNum type="romanUcPeriod"/>
              <a:defRPr/>
            </a:pPr>
            <a:r>
              <a:rPr lang="en-US" sz="3200" b="1" dirty="0" smtClean="0">
                <a:solidFill>
                  <a:schemeClr val="bg1"/>
                </a:solidFill>
                <a:latin typeface="Arial Black" pitchFamily="34" charset="0"/>
              </a:rPr>
              <a:t>“</a:t>
            </a:r>
            <a:r>
              <a:rPr lang="en-US" sz="3200" b="1" dirty="0">
                <a:solidFill>
                  <a:schemeClr val="bg1"/>
                </a:solidFill>
                <a:latin typeface="Arial Black" pitchFamily="34" charset="0"/>
              </a:rPr>
              <a:t>MAN DIETH </a:t>
            </a:r>
            <a:r>
              <a:rPr lang="en-US" sz="3200" b="1" dirty="0" smtClean="0">
                <a:solidFill>
                  <a:schemeClr val="bg1"/>
                </a:solidFill>
                <a:latin typeface="Arial Black" pitchFamily="34" charset="0"/>
              </a:rPr>
              <a:t>.... </a:t>
            </a:r>
            <a:r>
              <a:rPr lang="en-US" sz="3200" b="1" dirty="0">
                <a:solidFill>
                  <a:schemeClr val="bg1"/>
                </a:solidFill>
                <a:latin typeface="Arial Black" pitchFamily="34" charset="0"/>
              </a:rPr>
              <a:t>AND WHERE </a:t>
            </a:r>
            <a:r>
              <a:rPr lang="en-US" sz="3200" b="1" dirty="0" smtClean="0">
                <a:solidFill>
                  <a:schemeClr val="bg1"/>
                </a:solidFill>
                <a:latin typeface="Arial Black" pitchFamily="34" charset="0"/>
              </a:rPr>
              <a:t>IS HE?"</a:t>
            </a:r>
            <a:endParaRPr lang="en-US" sz="3300" b="1" dirty="0" smtClean="0">
              <a:solidFill>
                <a:schemeClr val="bg1"/>
              </a:solidFill>
            </a:endParaRPr>
          </a:p>
          <a:p>
            <a:pPr marL="571500" indent="-571500">
              <a:defRPr/>
            </a:pPr>
            <a:r>
              <a:rPr lang="en-US" sz="3300" b="1" dirty="0" smtClean="0">
                <a:solidFill>
                  <a:schemeClr val="bg1"/>
                </a:solidFill>
              </a:rPr>
              <a:t>      </a:t>
            </a:r>
            <a:endParaRPr lang="en-US" sz="3600" i="1" dirty="0">
              <a:solidFill>
                <a:schemeClr val="bg1"/>
              </a:solidFill>
            </a:endParaRPr>
          </a:p>
          <a:p>
            <a:pPr marL="571500" indent="-571500">
              <a:defRPr/>
            </a:pPr>
            <a:endParaRPr lang="en-US" sz="3300" dirty="0">
              <a:solidFill>
                <a:schemeClr val="bg1"/>
              </a:solidFill>
              <a:effectLst>
                <a:outerShdw blurRad="38100" dist="38100" dir="2700000" algn="tl">
                  <a:srgbClr val="000000">
                    <a:alpha val="43137"/>
                  </a:srgbClr>
                </a:outerShdw>
              </a:effectLst>
            </a:endParaRPr>
          </a:p>
        </p:txBody>
      </p:sp>
      <p:sp>
        <p:nvSpPr>
          <p:cNvPr id="10" name="Rectangle 9"/>
          <p:cNvSpPr>
            <a:spLocks noChangeArrowheads="1"/>
          </p:cNvSpPr>
          <p:nvPr/>
        </p:nvSpPr>
        <p:spPr bwMode="auto">
          <a:xfrm>
            <a:off x="152400" y="1752600"/>
            <a:ext cx="8839200" cy="3505200"/>
          </a:xfrm>
          <a:prstGeom prst="rect">
            <a:avLst/>
          </a:prstGeom>
          <a:solidFill>
            <a:srgbClr val="FFFF00"/>
          </a:solidFill>
          <a:ln w="28575">
            <a:noFill/>
            <a:miter lim="800000"/>
            <a:headEnd/>
            <a:tailEnd/>
          </a:ln>
        </p:spPr>
        <p:txBody>
          <a:bodyPr/>
          <a:lstStyle/>
          <a:p>
            <a:r>
              <a:rPr lang="en-US" sz="3200" b="1" dirty="0" smtClean="0"/>
              <a:t>9. They can’t have anyone come to them - vs. 26. </a:t>
            </a:r>
            <a:r>
              <a:rPr lang="en-US" sz="3200" dirty="0" smtClean="0"/>
              <a:t>Abraham said </a:t>
            </a:r>
            <a:r>
              <a:rPr lang="en-US" sz="3200" b="1" dirty="0" smtClean="0"/>
              <a:t>“</a:t>
            </a:r>
            <a:r>
              <a:rPr lang="en-US" sz="3200" dirty="0" smtClean="0"/>
              <a:t>And beside all this, between us and you </a:t>
            </a:r>
            <a:r>
              <a:rPr lang="en-US" sz="3200" u="sng" dirty="0" smtClean="0"/>
              <a:t>there is a great gulf fixed</a:t>
            </a:r>
            <a:r>
              <a:rPr lang="en-US" sz="3200" dirty="0" smtClean="0"/>
              <a:t>: so that they which would pass from hence (us) to you </a:t>
            </a:r>
            <a:r>
              <a:rPr lang="en-US" sz="3200" u="sng" dirty="0" smtClean="0"/>
              <a:t>cannot</a:t>
            </a:r>
            <a:r>
              <a:rPr lang="en-US" sz="3200" dirty="0" smtClean="0"/>
              <a:t>; neither can they (those who are with you) pass to us, that would come from thence”</a:t>
            </a:r>
          </a:p>
          <a:p>
            <a:endParaRPr lang="en-US" sz="3200" dirty="0">
              <a:effectLst>
                <a:outerShdw blurRad="38100" dist="38100" dir="2700000" algn="tl">
                  <a:srgbClr val="000000">
                    <a:alpha val="43137"/>
                  </a:srgbClr>
                </a:outerShdw>
              </a:effectLst>
            </a:endParaRPr>
          </a:p>
        </p:txBody>
      </p:sp>
      <p:sp>
        <p:nvSpPr>
          <p:cNvPr id="6" name="Rectangle 5"/>
          <p:cNvSpPr>
            <a:spLocks noChangeArrowheads="1"/>
          </p:cNvSpPr>
          <p:nvPr/>
        </p:nvSpPr>
        <p:spPr bwMode="auto">
          <a:xfrm>
            <a:off x="152400" y="5257800"/>
            <a:ext cx="8839200" cy="1524000"/>
          </a:xfrm>
          <a:prstGeom prst="rect">
            <a:avLst/>
          </a:prstGeom>
          <a:solidFill>
            <a:schemeClr val="accent1">
              <a:lumMod val="25000"/>
            </a:schemeClr>
          </a:solidFill>
          <a:ln w="28575">
            <a:noFill/>
            <a:miter lim="800000"/>
            <a:headEnd/>
            <a:tailEnd/>
          </a:ln>
        </p:spPr>
        <p:txBody>
          <a:bodyPr/>
          <a:lstStyle/>
          <a:p>
            <a:r>
              <a:rPr lang="en-US" sz="3200" b="1" dirty="0" smtClean="0">
                <a:solidFill>
                  <a:schemeClr val="bg1"/>
                </a:solidFill>
              </a:rPr>
              <a:t>In other words: “And besides this, there is a deep ditch between us, and no one from either side can cross over.”</a:t>
            </a:r>
          </a:p>
          <a:p>
            <a:endParaRPr lang="en-US" sz="3200" b="1" dirty="0">
              <a:solidFill>
                <a:schemeClr val="bg1"/>
              </a:solidFill>
              <a:effectLst>
                <a:outerShdw blurRad="38100" dist="38100" dir="2700000" algn="tl">
                  <a:srgbClr val="000000">
                    <a:alpha val="43137"/>
                  </a:srgbClr>
                </a:outerShdw>
              </a:effectLst>
            </a:endParaRPr>
          </a:p>
        </p:txBody>
      </p:sp>
      <p:sp>
        <p:nvSpPr>
          <p:cNvPr id="9" name="Rectangle 8"/>
          <p:cNvSpPr>
            <a:spLocks noChangeArrowheads="1"/>
          </p:cNvSpPr>
          <p:nvPr/>
        </p:nvSpPr>
        <p:spPr bwMode="auto">
          <a:xfrm>
            <a:off x="152400" y="5257800"/>
            <a:ext cx="8839200" cy="1600200"/>
          </a:xfrm>
          <a:prstGeom prst="rect">
            <a:avLst/>
          </a:prstGeom>
          <a:solidFill>
            <a:srgbClr val="FFFF00"/>
          </a:solidFill>
          <a:ln w="28575">
            <a:noFill/>
            <a:miter lim="800000"/>
            <a:headEnd/>
            <a:tailEnd/>
          </a:ln>
        </p:spPr>
        <p:txBody>
          <a:bodyPr/>
          <a:lstStyle/>
          <a:p>
            <a:r>
              <a:rPr lang="en-US" sz="3200" b="1" dirty="0" smtClean="0"/>
              <a:t>10. Worst of all they can’t get out - vs. 26.</a:t>
            </a:r>
          </a:p>
          <a:p>
            <a:r>
              <a:rPr lang="en-US" sz="3200" b="1" dirty="0" smtClean="0"/>
              <a:t>“</a:t>
            </a:r>
            <a:r>
              <a:rPr lang="en-US" sz="3200" i="1" dirty="0" smtClean="0"/>
              <a:t>neither can they pass to us, that would come from thence”  </a:t>
            </a:r>
            <a:r>
              <a:rPr lang="en-US" sz="3200" b="1" dirty="0" smtClean="0"/>
              <a:t>There is no hope.</a:t>
            </a:r>
          </a:p>
          <a:p>
            <a:endParaRPr lang="en-US" sz="3200" dirty="0" smtClean="0"/>
          </a:p>
          <a:p>
            <a:endParaRPr lang="en-US" sz="32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P spid="6"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152400" y="76200"/>
            <a:ext cx="8839200" cy="1066800"/>
          </a:xfrm>
          <a:prstGeom prst="rect">
            <a:avLst/>
          </a:prstGeom>
          <a:solidFill>
            <a:schemeClr val="accent2">
              <a:lumMod val="75000"/>
            </a:schemeClr>
          </a:solidFill>
          <a:ln w="28575">
            <a:noFill/>
            <a:miter lim="800000"/>
            <a:headEnd/>
            <a:tailEnd/>
          </a:ln>
        </p:spPr>
        <p:txBody>
          <a:bodyPr/>
          <a:lstStyle/>
          <a:p>
            <a:pPr>
              <a:defRPr/>
            </a:pPr>
            <a:r>
              <a:rPr lang="en-US" sz="3200" dirty="0" smtClean="0">
                <a:solidFill>
                  <a:schemeClr val="bg1"/>
                </a:solidFill>
                <a:effectLst>
                  <a:outerShdw blurRad="38100" dist="38100" dir="2700000" algn="tl">
                    <a:srgbClr val="000000">
                      <a:alpha val="43137"/>
                    </a:srgbClr>
                  </a:outerShdw>
                </a:effectLst>
              </a:rPr>
              <a:t>Dear Friend, what you have just heard is a true story from Jesus Christ the only Savior.</a:t>
            </a:r>
            <a:endParaRPr lang="en-US" sz="3200" dirty="0">
              <a:solidFill>
                <a:schemeClr val="bg1"/>
              </a:solidFill>
              <a:effectLst>
                <a:outerShdw blurRad="38100" dist="38100" dir="2700000" algn="tl">
                  <a:srgbClr val="000000">
                    <a:alpha val="43137"/>
                  </a:srgbClr>
                </a:outerShdw>
              </a:effectLst>
            </a:endParaRPr>
          </a:p>
        </p:txBody>
      </p:sp>
      <p:sp>
        <p:nvSpPr>
          <p:cNvPr id="5" name="Rectangle 4"/>
          <p:cNvSpPr>
            <a:spLocks noChangeArrowheads="1"/>
          </p:cNvSpPr>
          <p:nvPr/>
        </p:nvSpPr>
        <p:spPr bwMode="auto">
          <a:xfrm>
            <a:off x="0" y="1219200"/>
            <a:ext cx="9144000" cy="609600"/>
          </a:xfrm>
          <a:prstGeom prst="rect">
            <a:avLst/>
          </a:prstGeom>
          <a:solidFill>
            <a:schemeClr val="accent2">
              <a:lumMod val="75000"/>
            </a:schemeClr>
          </a:solidFill>
          <a:ln w="28575">
            <a:solidFill>
              <a:schemeClr val="tx1"/>
            </a:solidFill>
            <a:miter lim="800000"/>
            <a:headEnd/>
            <a:tailEnd/>
          </a:ln>
        </p:spPr>
        <p:txBody>
          <a:bodyPr/>
          <a:lstStyle/>
          <a:p>
            <a:pPr marL="571500" indent="-571500">
              <a:buAutoNum type="romanUcPeriod"/>
              <a:defRPr/>
            </a:pPr>
            <a:r>
              <a:rPr lang="en-US" sz="3200" b="1" dirty="0" smtClean="0">
                <a:solidFill>
                  <a:schemeClr val="bg1"/>
                </a:solidFill>
                <a:latin typeface="Arial Black" pitchFamily="34" charset="0"/>
              </a:rPr>
              <a:t>“</a:t>
            </a:r>
            <a:r>
              <a:rPr lang="en-US" sz="3200" b="1" dirty="0">
                <a:solidFill>
                  <a:schemeClr val="bg1"/>
                </a:solidFill>
                <a:latin typeface="Arial Black" pitchFamily="34" charset="0"/>
              </a:rPr>
              <a:t>MAN DIETH </a:t>
            </a:r>
            <a:r>
              <a:rPr lang="en-US" sz="3200" b="1" dirty="0" smtClean="0">
                <a:solidFill>
                  <a:schemeClr val="bg1"/>
                </a:solidFill>
                <a:latin typeface="Arial Black" pitchFamily="34" charset="0"/>
              </a:rPr>
              <a:t>.... </a:t>
            </a:r>
            <a:r>
              <a:rPr lang="en-US" sz="3200" b="1" dirty="0">
                <a:solidFill>
                  <a:schemeClr val="bg1"/>
                </a:solidFill>
                <a:latin typeface="Arial Black" pitchFamily="34" charset="0"/>
              </a:rPr>
              <a:t>AND WHERE </a:t>
            </a:r>
            <a:r>
              <a:rPr lang="en-US" sz="3200" b="1" dirty="0" smtClean="0">
                <a:solidFill>
                  <a:schemeClr val="bg1"/>
                </a:solidFill>
                <a:latin typeface="Arial Black" pitchFamily="34" charset="0"/>
              </a:rPr>
              <a:t>IS HE?”</a:t>
            </a:r>
            <a:r>
              <a:rPr lang="en-US" sz="3300" b="1" dirty="0">
                <a:solidFill>
                  <a:schemeClr val="bg1"/>
                </a:solidFill>
              </a:rPr>
              <a:t> </a:t>
            </a:r>
            <a:endParaRPr lang="en-US" sz="3300" b="1" dirty="0" smtClean="0">
              <a:solidFill>
                <a:schemeClr val="bg1"/>
              </a:solidFill>
            </a:endParaRPr>
          </a:p>
          <a:p>
            <a:pPr marL="571500" indent="-571500">
              <a:defRPr/>
            </a:pPr>
            <a:r>
              <a:rPr lang="en-US" sz="3300" b="1" dirty="0" smtClean="0">
                <a:solidFill>
                  <a:schemeClr val="bg1"/>
                </a:solidFill>
              </a:rPr>
              <a:t>      </a:t>
            </a:r>
            <a:endParaRPr lang="en-US" sz="3600" i="1" dirty="0">
              <a:solidFill>
                <a:schemeClr val="bg1"/>
              </a:solidFill>
            </a:endParaRPr>
          </a:p>
          <a:p>
            <a:pPr marL="571500" indent="-571500">
              <a:defRPr/>
            </a:pPr>
            <a:endParaRPr lang="en-US" sz="3300" dirty="0">
              <a:solidFill>
                <a:schemeClr val="bg1"/>
              </a:solidFill>
              <a:effectLst>
                <a:outerShdw blurRad="38100" dist="38100" dir="2700000" algn="tl">
                  <a:srgbClr val="000000">
                    <a:alpha val="43137"/>
                  </a:srgbClr>
                </a:outerShdw>
              </a:effectLst>
            </a:endParaRPr>
          </a:p>
        </p:txBody>
      </p:sp>
      <p:sp>
        <p:nvSpPr>
          <p:cNvPr id="6" name="Rectangle 4"/>
          <p:cNvSpPr>
            <a:spLocks noChangeArrowheads="1"/>
          </p:cNvSpPr>
          <p:nvPr/>
        </p:nvSpPr>
        <p:spPr bwMode="auto">
          <a:xfrm>
            <a:off x="152400" y="2667000"/>
            <a:ext cx="8839200" cy="1066800"/>
          </a:xfrm>
          <a:prstGeom prst="rect">
            <a:avLst/>
          </a:prstGeom>
          <a:solidFill>
            <a:srgbClr val="FFFF00"/>
          </a:solidFill>
          <a:ln w="28575">
            <a:noFill/>
            <a:miter lim="800000"/>
            <a:headEnd/>
            <a:tailEnd/>
          </a:ln>
        </p:spPr>
        <p:txBody>
          <a:bodyPr/>
          <a:lstStyle/>
          <a:p>
            <a:r>
              <a:rPr lang="en-US" sz="3200" b="1" dirty="0" smtClean="0"/>
              <a:t>JESUS DEFINITELY STATES </a:t>
            </a:r>
            <a:r>
              <a:rPr lang="en-US" sz="3200" b="1" u="sng" dirty="0" smtClean="0"/>
              <a:t>FIVE THINGS </a:t>
            </a:r>
            <a:r>
              <a:rPr lang="en-US" sz="3200" b="1" dirty="0" smtClean="0"/>
              <a:t>ABOUT THE PERSON WHO DIES SAVED.</a:t>
            </a:r>
            <a:endParaRPr lang="en-US" sz="3200" dirty="0"/>
          </a:p>
        </p:txBody>
      </p:sp>
      <p:sp>
        <p:nvSpPr>
          <p:cNvPr id="8" name="Rectangle 7"/>
          <p:cNvSpPr>
            <a:spLocks noChangeArrowheads="1"/>
          </p:cNvSpPr>
          <p:nvPr/>
        </p:nvSpPr>
        <p:spPr bwMode="auto">
          <a:xfrm>
            <a:off x="152400" y="3810000"/>
            <a:ext cx="8839200" cy="1981200"/>
          </a:xfrm>
          <a:prstGeom prst="rect">
            <a:avLst/>
          </a:prstGeom>
          <a:solidFill>
            <a:srgbClr val="FFFF00"/>
          </a:solidFill>
          <a:ln w="28575">
            <a:noFill/>
            <a:miter lim="800000"/>
            <a:headEnd/>
            <a:tailEnd/>
          </a:ln>
        </p:spPr>
        <p:txBody>
          <a:bodyPr/>
          <a:lstStyle/>
          <a:p>
            <a:pPr marL="514350" indent="-514350">
              <a:buAutoNum type="arabicPeriod"/>
            </a:pPr>
            <a:r>
              <a:rPr lang="en-US" sz="3200" b="1" dirty="0" smtClean="0"/>
              <a:t>They are carried by the angels to the place of the righteous - vs. 22.</a:t>
            </a:r>
          </a:p>
          <a:p>
            <a:pPr marL="514350" indent="-514350"/>
            <a:r>
              <a:rPr lang="en-US" sz="3200" dirty="0" smtClean="0">
                <a:effectLst>
                  <a:outerShdw blurRad="38100" dist="38100" dir="2700000" algn="tl">
                    <a:srgbClr val="000000">
                      <a:alpha val="43137"/>
                    </a:srgbClr>
                  </a:outerShdw>
                </a:effectLst>
              </a:rPr>
              <a:t>     </a:t>
            </a:r>
            <a:r>
              <a:rPr lang="en-US" sz="3200" dirty="0" smtClean="0"/>
              <a:t>He</a:t>
            </a:r>
            <a:r>
              <a:rPr lang="en-US" sz="3200" b="1" dirty="0" smtClean="0"/>
              <a:t> “</a:t>
            </a:r>
            <a:r>
              <a:rPr lang="en-US" sz="3200" dirty="0" smtClean="0"/>
              <a:t>was carried by the angels into Abraham's bosom”</a:t>
            </a:r>
            <a:endParaRPr lang="en-US" sz="3200" dirty="0">
              <a:effectLst>
                <a:outerShdw blurRad="38100" dist="38100" dir="2700000" algn="tl">
                  <a:srgbClr val="000000">
                    <a:alpha val="43137"/>
                  </a:srgbClr>
                </a:outerShdw>
              </a:effectLst>
            </a:endParaRPr>
          </a:p>
        </p:txBody>
      </p:sp>
      <p:sp>
        <p:nvSpPr>
          <p:cNvPr id="9" name="Rectangle 8"/>
          <p:cNvSpPr>
            <a:spLocks noChangeArrowheads="1"/>
          </p:cNvSpPr>
          <p:nvPr/>
        </p:nvSpPr>
        <p:spPr bwMode="auto">
          <a:xfrm>
            <a:off x="152400" y="5791200"/>
            <a:ext cx="8839200" cy="990600"/>
          </a:xfrm>
          <a:prstGeom prst="rect">
            <a:avLst/>
          </a:prstGeom>
          <a:solidFill>
            <a:srgbClr val="FFFF00"/>
          </a:solidFill>
          <a:ln w="28575">
            <a:noFill/>
            <a:miter lim="800000"/>
            <a:headEnd/>
            <a:tailEnd/>
          </a:ln>
        </p:spPr>
        <p:txBody>
          <a:bodyPr/>
          <a:lstStyle/>
          <a:p>
            <a:r>
              <a:rPr lang="en-US" sz="3200" b="1" dirty="0" smtClean="0"/>
              <a:t>2. They are comforted - vs. 25.</a:t>
            </a:r>
          </a:p>
          <a:p>
            <a:r>
              <a:rPr lang="en-US" sz="3200" dirty="0" smtClean="0"/>
              <a:t>   “…now he, Lazarus, is comforted”</a:t>
            </a:r>
          </a:p>
        </p:txBody>
      </p:sp>
      <p:sp>
        <p:nvSpPr>
          <p:cNvPr id="12" name="Rectangle 11"/>
          <p:cNvSpPr>
            <a:spLocks noChangeArrowheads="1"/>
          </p:cNvSpPr>
          <p:nvPr/>
        </p:nvSpPr>
        <p:spPr bwMode="auto">
          <a:xfrm>
            <a:off x="0" y="1981200"/>
            <a:ext cx="9144000" cy="533400"/>
          </a:xfrm>
          <a:prstGeom prst="rect">
            <a:avLst/>
          </a:prstGeom>
          <a:solidFill>
            <a:schemeClr val="accent2">
              <a:lumMod val="75000"/>
            </a:schemeClr>
          </a:solidFill>
          <a:ln w="28575">
            <a:solidFill>
              <a:schemeClr val="tx1"/>
            </a:solidFill>
            <a:miter lim="800000"/>
            <a:headEnd/>
            <a:tailEnd/>
          </a:ln>
        </p:spPr>
        <p:txBody>
          <a:bodyPr/>
          <a:lstStyle/>
          <a:p>
            <a:pPr marL="571500" indent="-571500">
              <a:defRPr/>
            </a:pPr>
            <a:r>
              <a:rPr lang="en-US" sz="3400" b="1" dirty="0" smtClean="0">
                <a:solidFill>
                  <a:schemeClr val="bg1"/>
                </a:solidFill>
              </a:rPr>
              <a:t>II. “IF A MAN DIE SHALL HE LIVE AGAIN?”   </a:t>
            </a:r>
            <a:endParaRPr lang="en-US" sz="3400" b="1" i="1" dirty="0">
              <a:solidFill>
                <a:schemeClr val="bg1"/>
              </a:solidFill>
            </a:endParaRPr>
          </a:p>
          <a:p>
            <a:pPr marL="571500" indent="-571500">
              <a:defRPr/>
            </a:pPr>
            <a:endParaRPr lang="en-US" sz="3300" dirty="0">
              <a:solidFill>
                <a:schemeClr val="bg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5" grpId="0" animBg="1"/>
      <p:bldP spid="8" grpId="0" animBg="1"/>
      <p:bldP spid="9" grpId="0" animBg="1"/>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152400" y="152400"/>
            <a:ext cx="8839200" cy="2514600"/>
          </a:xfrm>
          <a:prstGeom prst="rect">
            <a:avLst/>
          </a:prstGeom>
          <a:solidFill>
            <a:srgbClr val="FFFF00"/>
          </a:solidFill>
          <a:ln w="28575">
            <a:noFill/>
            <a:miter lim="800000"/>
            <a:headEnd/>
            <a:tailEnd/>
          </a:ln>
        </p:spPr>
        <p:txBody>
          <a:bodyPr/>
          <a:lstStyle/>
          <a:p>
            <a:r>
              <a:rPr lang="en-US" sz="3200" b="1" dirty="0" smtClean="0"/>
              <a:t>3. They are where Jesus is – </a:t>
            </a:r>
            <a:endParaRPr lang="en-US" sz="3200" b="1" dirty="0" smtClean="0"/>
          </a:p>
          <a:p>
            <a:r>
              <a:rPr lang="en-US" sz="3200" b="1" dirty="0" smtClean="0"/>
              <a:t>Jesus </a:t>
            </a:r>
            <a:r>
              <a:rPr lang="en-US" sz="3200" b="1" dirty="0" smtClean="0"/>
              <a:t>said in John 14:3 “And if I go and prepare a place for you, I will come again, and receive you unto myself; that where I am, there ye may be also.”</a:t>
            </a:r>
            <a:endParaRPr lang="en-US" sz="3200" dirty="0" smtClean="0"/>
          </a:p>
        </p:txBody>
      </p:sp>
      <p:sp>
        <p:nvSpPr>
          <p:cNvPr id="5" name="Rectangle 4"/>
          <p:cNvSpPr>
            <a:spLocks noChangeArrowheads="1"/>
          </p:cNvSpPr>
          <p:nvPr/>
        </p:nvSpPr>
        <p:spPr bwMode="auto">
          <a:xfrm>
            <a:off x="0" y="5562600"/>
            <a:ext cx="9144000" cy="533400"/>
          </a:xfrm>
          <a:prstGeom prst="rect">
            <a:avLst/>
          </a:prstGeom>
          <a:solidFill>
            <a:srgbClr val="FFFF00"/>
          </a:solidFill>
          <a:ln w="28575">
            <a:noFill/>
            <a:miter lim="800000"/>
            <a:headEnd/>
            <a:tailEnd/>
          </a:ln>
        </p:spPr>
        <p:txBody>
          <a:bodyPr/>
          <a:lstStyle/>
          <a:p>
            <a:r>
              <a:rPr lang="en-US" sz="3200" b="1" dirty="0" smtClean="0">
                <a:latin typeface="Arial Black" pitchFamily="34" charset="0"/>
              </a:rPr>
              <a:t>Eternal Heaven</a:t>
            </a:r>
            <a:r>
              <a:rPr lang="en-US" sz="3200" b="1" dirty="0" smtClean="0"/>
              <a:t> for the prepared person. </a:t>
            </a:r>
            <a:r>
              <a:rPr lang="en-US" sz="3200" b="1" dirty="0" smtClean="0">
                <a:latin typeface="Arial Black" pitchFamily="34" charset="0"/>
                <a:sym typeface="Wingdings" pitchFamily="2" charset="2"/>
              </a:rPr>
              <a:t></a:t>
            </a:r>
            <a:endParaRPr lang="en-US" sz="3200" b="1" dirty="0">
              <a:effectLst>
                <a:outerShdw blurRad="38100" dist="38100" dir="2700000" algn="tl">
                  <a:srgbClr val="000000">
                    <a:alpha val="43137"/>
                  </a:srgbClr>
                </a:outerShdw>
              </a:effectLst>
              <a:latin typeface="Arial Black" pitchFamily="34" charset="0"/>
            </a:endParaRPr>
          </a:p>
        </p:txBody>
      </p:sp>
      <p:sp>
        <p:nvSpPr>
          <p:cNvPr id="7" name="Rectangle 6"/>
          <p:cNvSpPr>
            <a:spLocks noChangeArrowheads="1"/>
          </p:cNvSpPr>
          <p:nvPr/>
        </p:nvSpPr>
        <p:spPr bwMode="auto">
          <a:xfrm>
            <a:off x="152400" y="2743200"/>
            <a:ext cx="8839200" cy="2057400"/>
          </a:xfrm>
          <a:prstGeom prst="rect">
            <a:avLst/>
          </a:prstGeom>
          <a:solidFill>
            <a:srgbClr val="FFFF00"/>
          </a:solidFill>
          <a:ln w="28575">
            <a:noFill/>
            <a:miter lim="800000"/>
            <a:headEnd/>
            <a:tailEnd/>
          </a:ln>
        </p:spPr>
        <p:txBody>
          <a:bodyPr/>
          <a:lstStyle/>
          <a:p>
            <a:r>
              <a:rPr lang="en-US" sz="3200" b="1" dirty="0" smtClean="0"/>
              <a:t>4. They are in the presence of the Lord - </a:t>
            </a:r>
          </a:p>
          <a:p>
            <a:r>
              <a:rPr lang="en-US" sz="3200" b="1" dirty="0" smtClean="0"/>
              <a:t>II Corinthians 5:8  “We are confident, I say, and willing rather to be absent from the body, and to be present with the Lord.”</a:t>
            </a:r>
            <a:endParaRPr lang="en-US" sz="3200" dirty="0" smtClean="0"/>
          </a:p>
          <a:p>
            <a:endParaRPr lang="en-US" sz="3200" b="1" dirty="0" smtClean="0"/>
          </a:p>
          <a:p>
            <a:pPr>
              <a:defRPr/>
            </a:pPr>
            <a:endParaRPr lang="en-US" sz="3200" dirty="0">
              <a:effectLst>
                <a:outerShdw blurRad="38100" dist="38100" dir="2700000" algn="tl">
                  <a:srgbClr val="000000">
                    <a:alpha val="43137"/>
                  </a:srgbClr>
                </a:outerShdw>
              </a:effectLst>
            </a:endParaRPr>
          </a:p>
        </p:txBody>
      </p:sp>
      <p:sp>
        <p:nvSpPr>
          <p:cNvPr id="8" name="Rectangle 7"/>
          <p:cNvSpPr>
            <a:spLocks noChangeArrowheads="1"/>
          </p:cNvSpPr>
          <p:nvPr/>
        </p:nvSpPr>
        <p:spPr bwMode="auto">
          <a:xfrm>
            <a:off x="0" y="4876800"/>
            <a:ext cx="9144000" cy="609600"/>
          </a:xfrm>
          <a:prstGeom prst="rect">
            <a:avLst/>
          </a:prstGeom>
          <a:solidFill>
            <a:schemeClr val="accent2">
              <a:lumMod val="75000"/>
            </a:schemeClr>
          </a:solidFill>
          <a:ln w="28575">
            <a:solidFill>
              <a:schemeClr val="tx1"/>
            </a:solidFill>
            <a:miter lim="800000"/>
            <a:headEnd/>
            <a:tailEnd/>
          </a:ln>
        </p:spPr>
        <p:txBody>
          <a:bodyPr/>
          <a:lstStyle/>
          <a:p>
            <a:pPr marL="571500" indent="-571500">
              <a:buAutoNum type="romanUcPeriod"/>
              <a:defRPr/>
            </a:pPr>
            <a:r>
              <a:rPr lang="en-US" sz="3200" b="1" dirty="0" smtClean="0">
                <a:solidFill>
                  <a:schemeClr val="bg1"/>
                </a:solidFill>
                <a:latin typeface="Arial Black" pitchFamily="34" charset="0"/>
              </a:rPr>
              <a:t>“</a:t>
            </a:r>
            <a:r>
              <a:rPr lang="en-US" sz="3200" b="1" dirty="0">
                <a:solidFill>
                  <a:schemeClr val="bg1"/>
                </a:solidFill>
                <a:latin typeface="Arial Black" pitchFamily="34" charset="0"/>
              </a:rPr>
              <a:t>MAN DIETH </a:t>
            </a:r>
            <a:r>
              <a:rPr lang="en-US" sz="3200" b="1" dirty="0" smtClean="0">
                <a:solidFill>
                  <a:schemeClr val="bg1"/>
                </a:solidFill>
                <a:latin typeface="Arial Black" pitchFamily="34" charset="0"/>
              </a:rPr>
              <a:t>.... </a:t>
            </a:r>
            <a:r>
              <a:rPr lang="en-US" sz="3200" b="1" dirty="0">
                <a:solidFill>
                  <a:schemeClr val="bg1"/>
                </a:solidFill>
                <a:latin typeface="Arial Black" pitchFamily="34" charset="0"/>
              </a:rPr>
              <a:t>AND WHERE </a:t>
            </a:r>
            <a:r>
              <a:rPr lang="en-US" sz="3200" b="1" dirty="0" smtClean="0">
                <a:solidFill>
                  <a:schemeClr val="bg1"/>
                </a:solidFill>
                <a:latin typeface="Arial Black" pitchFamily="34" charset="0"/>
              </a:rPr>
              <a:t>IS HE</a:t>
            </a:r>
            <a:r>
              <a:rPr lang="en-US" sz="3200" b="1" dirty="0">
                <a:solidFill>
                  <a:schemeClr val="bg1"/>
                </a:solidFill>
                <a:latin typeface="Arial Black" pitchFamily="34" charset="0"/>
              </a:rPr>
              <a:t>"?</a:t>
            </a:r>
            <a:r>
              <a:rPr lang="en-US" sz="3300" b="1" dirty="0">
                <a:solidFill>
                  <a:schemeClr val="bg1"/>
                </a:solidFill>
              </a:rPr>
              <a:t> </a:t>
            </a:r>
            <a:endParaRPr lang="en-US" sz="3300" b="1" dirty="0" smtClean="0">
              <a:solidFill>
                <a:schemeClr val="bg1"/>
              </a:solidFill>
            </a:endParaRPr>
          </a:p>
          <a:p>
            <a:pPr marL="571500" indent="-571500">
              <a:defRPr/>
            </a:pPr>
            <a:r>
              <a:rPr lang="en-US" sz="3300" b="1" dirty="0" smtClean="0">
                <a:solidFill>
                  <a:schemeClr val="bg1"/>
                </a:solidFill>
              </a:rPr>
              <a:t>      </a:t>
            </a:r>
            <a:endParaRPr lang="en-US" sz="3600" i="1" dirty="0">
              <a:solidFill>
                <a:schemeClr val="bg1"/>
              </a:solidFill>
            </a:endParaRPr>
          </a:p>
          <a:p>
            <a:pPr marL="571500" indent="-571500">
              <a:defRPr/>
            </a:pPr>
            <a:endParaRPr lang="en-US" sz="3300" dirty="0">
              <a:solidFill>
                <a:schemeClr val="bg1"/>
              </a:solidFill>
              <a:effectLst>
                <a:outerShdw blurRad="38100" dist="38100" dir="2700000" algn="tl">
                  <a:srgbClr val="000000">
                    <a:alpha val="43137"/>
                  </a:srgbClr>
                </a:outerShdw>
              </a:effectLst>
            </a:endParaRPr>
          </a:p>
        </p:txBody>
      </p:sp>
      <p:sp>
        <p:nvSpPr>
          <p:cNvPr id="9" name="Rectangle 8"/>
          <p:cNvSpPr>
            <a:spLocks noChangeArrowheads="1"/>
          </p:cNvSpPr>
          <p:nvPr/>
        </p:nvSpPr>
        <p:spPr bwMode="auto">
          <a:xfrm>
            <a:off x="0" y="6172200"/>
            <a:ext cx="9144000" cy="533400"/>
          </a:xfrm>
          <a:prstGeom prst="rect">
            <a:avLst/>
          </a:prstGeom>
          <a:solidFill>
            <a:srgbClr val="FFFF00"/>
          </a:solidFill>
          <a:ln w="28575">
            <a:noFill/>
            <a:miter lim="800000"/>
            <a:headEnd/>
            <a:tailEnd/>
          </a:ln>
        </p:spPr>
        <p:txBody>
          <a:bodyPr/>
          <a:lstStyle/>
          <a:p>
            <a:r>
              <a:rPr lang="en-US" sz="3200" b="1" dirty="0" smtClean="0">
                <a:latin typeface="Arial Black" pitchFamily="34" charset="0"/>
              </a:rPr>
              <a:t>Eternal Hell</a:t>
            </a:r>
            <a:r>
              <a:rPr lang="en-US" sz="3200" b="1" dirty="0" smtClean="0"/>
              <a:t> for the unprepared person. </a:t>
            </a:r>
            <a:r>
              <a:rPr lang="en-US" sz="3200" b="1" dirty="0" smtClean="0">
                <a:sym typeface="Wingdings" pitchFamily="2" charset="2"/>
              </a:rPr>
              <a:t></a:t>
            </a:r>
            <a:endParaRPr lang="en-US" sz="3200" dirty="0">
              <a:effectLst>
                <a:outerShdw blurRad="38100" dist="38100" dir="2700000" algn="tl">
                  <a:srgbClr val="000000">
                    <a:alpha val="43137"/>
                  </a:srgbClr>
                </a:outerShdw>
              </a:effectLst>
            </a:endParaRPr>
          </a:p>
        </p:txBody>
      </p:sp>
      <p:cxnSp>
        <p:nvCxnSpPr>
          <p:cNvPr id="11" name="Straight Connector 10"/>
          <p:cNvCxnSpPr/>
          <p:nvPr/>
        </p:nvCxnSpPr>
        <p:spPr>
          <a:xfrm>
            <a:off x="3733800" y="4267200"/>
            <a:ext cx="4038600" cy="158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28600" y="4724400"/>
            <a:ext cx="914400" cy="158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209800" y="4722812"/>
            <a:ext cx="5181600" cy="158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par>
                                <p:cTn id="18" presetID="10" presetClass="entr" presetSubtype="0" fill="hold"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par>
                                <p:cTn id="21" presetID="10"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500"/>
                                        <p:tgtEl>
                                          <p:spTgt spid="1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5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Effect transition="in" filter="fade">
                                      <p:cBhvr>
                                        <p:cTn id="3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152400" y="2590800"/>
            <a:ext cx="8839200" cy="1066800"/>
          </a:xfrm>
          <a:prstGeom prst="rect">
            <a:avLst/>
          </a:prstGeom>
          <a:noFill/>
          <a:ln w="28575">
            <a:noFill/>
            <a:miter lim="800000"/>
            <a:headEnd/>
            <a:tailEnd/>
          </a:ln>
        </p:spPr>
        <p:txBody>
          <a:bodyPr/>
          <a:lstStyle/>
          <a:p>
            <a:pPr algn="ctr"/>
            <a:r>
              <a:rPr lang="en-US" sz="3200" b="1" dirty="0" smtClean="0">
                <a:effectLst>
                  <a:outerShdw blurRad="38100" dist="38100" dir="2700000" algn="tl">
                    <a:srgbClr val="000000">
                      <a:alpha val="43137"/>
                    </a:srgbClr>
                  </a:outerShdw>
                </a:effectLst>
              </a:rPr>
              <a:t>PAUL TEACHES US</a:t>
            </a:r>
          </a:p>
          <a:p>
            <a:pPr algn="ctr"/>
            <a:r>
              <a:rPr lang="en-US" sz="3200" b="1" dirty="0" smtClean="0">
                <a:effectLst>
                  <a:outerShdw blurRad="38100" dist="38100" dir="2700000" algn="tl">
                    <a:srgbClr val="000000">
                      <a:alpha val="43137"/>
                    </a:srgbClr>
                  </a:outerShdw>
                </a:effectLst>
              </a:rPr>
              <a:t>THAT WE ARE JUSTIFIED</a:t>
            </a:r>
            <a:endParaRPr lang="en-US" sz="3200" dirty="0" smtClean="0">
              <a:effectLst>
                <a:outerShdw blurRad="38100" dist="38100" dir="2700000" algn="tl">
                  <a:srgbClr val="000000">
                    <a:alpha val="43137"/>
                  </a:srgbClr>
                </a:outerShdw>
              </a:effectLst>
            </a:endParaRPr>
          </a:p>
          <a:p>
            <a:pPr algn="ctr"/>
            <a:endParaRPr lang="en-US" sz="3200" b="1" dirty="0" smtClean="0"/>
          </a:p>
          <a:p>
            <a:pPr algn="ctr">
              <a:defRPr/>
            </a:pPr>
            <a:endParaRPr lang="en-US" sz="3200" dirty="0">
              <a:effectLst>
                <a:outerShdw blurRad="38100" dist="38100" dir="2700000" algn="tl">
                  <a:srgbClr val="000000">
                    <a:alpha val="43137"/>
                  </a:srgbClr>
                </a:outerShdw>
              </a:effectLst>
            </a:endParaRPr>
          </a:p>
        </p:txBody>
      </p:sp>
      <p:sp>
        <p:nvSpPr>
          <p:cNvPr id="10" name="Rectangle 9"/>
          <p:cNvSpPr>
            <a:spLocks noChangeArrowheads="1"/>
          </p:cNvSpPr>
          <p:nvPr/>
        </p:nvSpPr>
        <p:spPr bwMode="auto">
          <a:xfrm>
            <a:off x="0" y="76200"/>
            <a:ext cx="9144000" cy="1066800"/>
          </a:xfrm>
          <a:prstGeom prst="rect">
            <a:avLst/>
          </a:prstGeom>
          <a:solidFill>
            <a:schemeClr val="accent2">
              <a:lumMod val="75000"/>
            </a:schemeClr>
          </a:solidFill>
          <a:ln w="28575">
            <a:solidFill>
              <a:schemeClr val="tx1"/>
            </a:solidFill>
            <a:miter lim="800000"/>
            <a:headEnd/>
            <a:tailEnd/>
          </a:ln>
        </p:spPr>
        <p:txBody>
          <a:bodyPr/>
          <a:lstStyle/>
          <a:p>
            <a:r>
              <a:rPr lang="en-US" sz="3200" b="1" dirty="0" smtClean="0">
                <a:solidFill>
                  <a:schemeClr val="bg1"/>
                </a:solidFill>
                <a:latin typeface="Arial Black" pitchFamily="34" charset="0"/>
              </a:rPr>
              <a:t>III. “HOW CAN A MAN </a:t>
            </a:r>
          </a:p>
          <a:p>
            <a:r>
              <a:rPr lang="en-US" sz="3200" b="1" dirty="0" smtClean="0">
                <a:solidFill>
                  <a:schemeClr val="bg1"/>
                </a:solidFill>
                <a:latin typeface="Arial Black" pitchFamily="34" charset="0"/>
              </a:rPr>
              <a:t>      BE JUSTIFIED WITH GOD?” Job 25:4</a:t>
            </a:r>
            <a:endParaRPr lang="en-US" sz="3200" dirty="0">
              <a:solidFill>
                <a:schemeClr val="bg1"/>
              </a:solidFill>
              <a:effectLst>
                <a:outerShdw blurRad="38100" dist="38100" dir="2700000" algn="tl">
                  <a:srgbClr val="000000">
                    <a:alpha val="43137"/>
                  </a:srgbClr>
                </a:outerShdw>
              </a:effectLst>
              <a:latin typeface="Arial Black" pitchFamily="34" charset="0"/>
            </a:endParaRPr>
          </a:p>
        </p:txBody>
      </p:sp>
      <p:sp>
        <p:nvSpPr>
          <p:cNvPr id="11" name="Rectangle 10"/>
          <p:cNvSpPr>
            <a:spLocks noChangeArrowheads="1"/>
          </p:cNvSpPr>
          <p:nvPr/>
        </p:nvSpPr>
        <p:spPr bwMode="auto">
          <a:xfrm>
            <a:off x="152400" y="3657600"/>
            <a:ext cx="8839200" cy="1524000"/>
          </a:xfrm>
          <a:prstGeom prst="rect">
            <a:avLst/>
          </a:prstGeom>
          <a:solidFill>
            <a:srgbClr val="FFFF00"/>
          </a:solidFill>
          <a:ln w="28575">
            <a:noFill/>
            <a:miter lim="800000"/>
            <a:headEnd/>
            <a:tailEnd/>
          </a:ln>
        </p:spPr>
        <p:txBody>
          <a:bodyPr/>
          <a:lstStyle/>
          <a:p>
            <a:r>
              <a:rPr lang="en-US" sz="3200" b="1" dirty="0" smtClean="0">
                <a:effectLst>
                  <a:outerShdw blurRad="38100" dist="38100" dir="2700000" algn="tl">
                    <a:srgbClr val="000000">
                      <a:alpha val="43137"/>
                    </a:srgbClr>
                  </a:outerShdw>
                </a:effectLst>
              </a:rPr>
              <a:t>1. By grace = unmerited favor - Romans 3:24 “Being justified freely by His grace through the redemption that is in Christ Jesus.”</a:t>
            </a:r>
            <a:endParaRPr lang="en-US" sz="3200" dirty="0" smtClean="0">
              <a:effectLst>
                <a:outerShdw blurRad="38100" dist="38100" dir="2700000" algn="tl">
                  <a:srgbClr val="000000">
                    <a:alpha val="43137"/>
                  </a:srgbClr>
                </a:outerShdw>
              </a:effectLst>
            </a:endParaRPr>
          </a:p>
          <a:p>
            <a:pPr>
              <a:defRPr/>
            </a:pPr>
            <a:endParaRPr lang="en-US" sz="3200" b="1" dirty="0">
              <a:effectLst>
                <a:outerShdw blurRad="38100" dist="38100" dir="2700000" algn="tl">
                  <a:srgbClr val="000000">
                    <a:alpha val="43137"/>
                  </a:srgbClr>
                </a:outerShdw>
              </a:effectLst>
            </a:endParaRPr>
          </a:p>
        </p:txBody>
      </p:sp>
      <p:sp>
        <p:nvSpPr>
          <p:cNvPr id="12" name="Rectangle 11"/>
          <p:cNvSpPr>
            <a:spLocks noChangeArrowheads="1"/>
          </p:cNvSpPr>
          <p:nvPr/>
        </p:nvSpPr>
        <p:spPr bwMode="auto">
          <a:xfrm>
            <a:off x="152400" y="5257800"/>
            <a:ext cx="8839200" cy="1524000"/>
          </a:xfrm>
          <a:prstGeom prst="rect">
            <a:avLst/>
          </a:prstGeom>
          <a:solidFill>
            <a:srgbClr val="FF0000"/>
          </a:solidFill>
          <a:ln w="28575">
            <a:noFill/>
            <a:miter lim="800000"/>
            <a:headEnd/>
            <a:tailEnd/>
          </a:ln>
        </p:spPr>
        <p:txBody>
          <a:bodyPr/>
          <a:lstStyle/>
          <a:p>
            <a:r>
              <a:rPr lang="en-US" sz="3200" b="1" dirty="0" smtClean="0">
                <a:solidFill>
                  <a:schemeClr val="bg1"/>
                </a:solidFill>
                <a:effectLst>
                  <a:outerShdw blurRad="38100" dist="38100" dir="2700000" algn="tl">
                    <a:srgbClr val="000000">
                      <a:alpha val="43137"/>
                    </a:srgbClr>
                  </a:outerShdw>
                </a:effectLst>
              </a:rPr>
              <a:t>2. By blood - Romans 5:9. “Much more than being now justified by His blood, we shall be saved from wrath through Him.” </a:t>
            </a:r>
          </a:p>
          <a:p>
            <a:pPr>
              <a:defRPr/>
            </a:pPr>
            <a:endParaRPr lang="en-US" sz="3200" b="1" dirty="0">
              <a:solidFill>
                <a:schemeClr val="bg1"/>
              </a:solidFill>
              <a:effectLst>
                <a:outerShdw blurRad="38100" dist="38100" dir="2700000" algn="tl">
                  <a:srgbClr val="000000">
                    <a:alpha val="43137"/>
                  </a:srgbClr>
                </a:outerShdw>
              </a:effectLst>
            </a:endParaRPr>
          </a:p>
        </p:txBody>
      </p:sp>
      <p:sp>
        <p:nvSpPr>
          <p:cNvPr id="7" name="Rectangle 6"/>
          <p:cNvSpPr>
            <a:spLocks noChangeArrowheads="1"/>
          </p:cNvSpPr>
          <p:nvPr/>
        </p:nvSpPr>
        <p:spPr bwMode="auto">
          <a:xfrm>
            <a:off x="0" y="1143000"/>
            <a:ext cx="9144000" cy="1524000"/>
          </a:xfrm>
          <a:prstGeom prst="rect">
            <a:avLst/>
          </a:prstGeom>
          <a:solidFill>
            <a:srgbClr val="FFFF00"/>
          </a:solidFill>
          <a:ln w="28575">
            <a:noFill/>
            <a:miter lim="800000"/>
            <a:headEnd/>
            <a:tailEnd/>
          </a:ln>
        </p:spPr>
        <p:txBody>
          <a:bodyPr/>
          <a:lstStyle/>
          <a:p>
            <a:r>
              <a:rPr lang="en-US" sz="3200" b="1" dirty="0" smtClean="0">
                <a:latin typeface="Arial Black" pitchFamily="34" charset="0"/>
              </a:rPr>
              <a:t>Justified</a:t>
            </a:r>
            <a:r>
              <a:rPr lang="en-US" sz="3200" b="1" dirty="0" smtClean="0"/>
              <a:t> – means, to be made righteous.</a:t>
            </a:r>
            <a:endParaRPr lang="en-US" sz="3200" dirty="0" smtClean="0"/>
          </a:p>
          <a:p>
            <a:r>
              <a:rPr lang="en-US" sz="3200" b="1" dirty="0" smtClean="0"/>
              <a:t>Jesus said that man could only be JUST, righteous, by receiving Jesus as our personal savior.</a:t>
            </a:r>
            <a:endParaRPr lang="en-US" sz="3200" dirty="0" smtClean="0"/>
          </a:p>
          <a:p>
            <a:pPr>
              <a:defRPr/>
            </a:pPr>
            <a:endParaRPr lang="en-US" sz="3200" b="1" dirty="0">
              <a:effectLst>
                <a:outerShdw blurRad="38100" dist="38100" dir="2700000" algn="tl">
                  <a:srgbClr val="000000">
                    <a:alpha val="43137"/>
                  </a:srgbClr>
                </a:outerShdw>
              </a:effectLst>
            </a:endParaRPr>
          </a:p>
        </p:txBody>
      </p:sp>
      <p:sp>
        <p:nvSpPr>
          <p:cNvPr id="8" name="Rectangle 7"/>
          <p:cNvSpPr>
            <a:spLocks noChangeArrowheads="1"/>
          </p:cNvSpPr>
          <p:nvPr/>
        </p:nvSpPr>
        <p:spPr bwMode="auto">
          <a:xfrm>
            <a:off x="0" y="2667000"/>
            <a:ext cx="1600200" cy="533400"/>
          </a:xfrm>
          <a:prstGeom prst="rect">
            <a:avLst/>
          </a:prstGeom>
          <a:solidFill>
            <a:srgbClr val="FFFF00"/>
          </a:solidFill>
          <a:ln w="28575">
            <a:noFill/>
            <a:miter lim="800000"/>
            <a:headEnd/>
            <a:tailEnd/>
          </a:ln>
        </p:spPr>
        <p:txBody>
          <a:bodyPr/>
          <a:lstStyle/>
          <a:p>
            <a:r>
              <a:rPr lang="en-US" sz="3200" b="1" dirty="0" smtClean="0"/>
              <a:t>Savior.</a:t>
            </a:r>
            <a:endParaRPr lang="en-US" sz="3200" dirty="0" smtClean="0"/>
          </a:p>
          <a:p>
            <a:pPr>
              <a:defRPr/>
            </a:pPr>
            <a:endParaRPr lang="en-US" sz="32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animBg="1"/>
      <p:bldP spid="11" grpId="0" animBg="1"/>
      <p:bldP spid="12" grpId="0" animBg="1"/>
      <p:bldP spid="7"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a:spLocks noChangeArrowheads="1"/>
          </p:cNvSpPr>
          <p:nvPr/>
        </p:nvSpPr>
        <p:spPr bwMode="auto">
          <a:xfrm>
            <a:off x="0" y="76200"/>
            <a:ext cx="9144000" cy="1066800"/>
          </a:xfrm>
          <a:prstGeom prst="rect">
            <a:avLst/>
          </a:prstGeom>
          <a:solidFill>
            <a:schemeClr val="accent2">
              <a:lumMod val="75000"/>
            </a:schemeClr>
          </a:solidFill>
          <a:ln w="28575">
            <a:solidFill>
              <a:schemeClr val="tx1"/>
            </a:solidFill>
            <a:miter lim="800000"/>
            <a:headEnd/>
            <a:tailEnd/>
          </a:ln>
        </p:spPr>
        <p:txBody>
          <a:bodyPr/>
          <a:lstStyle/>
          <a:p>
            <a:r>
              <a:rPr lang="en-US" sz="3200" b="1" dirty="0" smtClean="0">
                <a:solidFill>
                  <a:schemeClr val="bg1"/>
                </a:solidFill>
                <a:latin typeface="Arial Black" pitchFamily="34" charset="0"/>
              </a:rPr>
              <a:t>III. “HOW CAN A MAN </a:t>
            </a:r>
          </a:p>
          <a:p>
            <a:r>
              <a:rPr lang="en-US" sz="3200" b="1" dirty="0" smtClean="0">
                <a:solidFill>
                  <a:schemeClr val="bg1"/>
                </a:solidFill>
                <a:latin typeface="Arial Black" pitchFamily="34" charset="0"/>
              </a:rPr>
              <a:t>      BE JUSTIFIED WITH GOD?” Job 25:4</a:t>
            </a:r>
            <a:endParaRPr lang="en-US" sz="3200" dirty="0">
              <a:solidFill>
                <a:schemeClr val="bg1"/>
              </a:solidFill>
              <a:effectLst>
                <a:outerShdw blurRad="38100" dist="38100" dir="2700000" algn="tl">
                  <a:srgbClr val="000000">
                    <a:alpha val="43137"/>
                  </a:srgbClr>
                </a:outerShdw>
              </a:effectLst>
              <a:latin typeface="Arial Black" pitchFamily="34" charset="0"/>
            </a:endParaRPr>
          </a:p>
        </p:txBody>
      </p:sp>
      <p:sp>
        <p:nvSpPr>
          <p:cNvPr id="11" name="Rectangle 10"/>
          <p:cNvSpPr>
            <a:spLocks noChangeArrowheads="1"/>
          </p:cNvSpPr>
          <p:nvPr/>
        </p:nvSpPr>
        <p:spPr bwMode="auto">
          <a:xfrm>
            <a:off x="152400" y="1219200"/>
            <a:ext cx="8839200" cy="2438400"/>
          </a:xfrm>
          <a:prstGeom prst="rect">
            <a:avLst/>
          </a:prstGeom>
          <a:solidFill>
            <a:srgbClr val="FFFF00"/>
          </a:solidFill>
          <a:ln w="28575">
            <a:noFill/>
            <a:miter lim="800000"/>
            <a:headEnd/>
            <a:tailEnd/>
          </a:ln>
        </p:spPr>
        <p:txBody>
          <a:bodyPr/>
          <a:lstStyle/>
          <a:p>
            <a:r>
              <a:rPr lang="en-US" sz="3200" b="1" dirty="0" smtClean="0"/>
              <a:t>John 5:24 </a:t>
            </a:r>
            <a:r>
              <a:rPr lang="en-US" sz="3200" b="1" dirty="0" smtClean="0">
                <a:effectLst>
                  <a:outerShdw blurRad="38100" dist="38100" dir="2700000" algn="tl">
                    <a:srgbClr val="000000">
                      <a:alpha val="43137"/>
                    </a:srgbClr>
                  </a:outerShdw>
                </a:effectLst>
              </a:rPr>
              <a:t> “</a:t>
            </a:r>
            <a:r>
              <a:rPr lang="en-US" sz="3200" b="1" dirty="0" smtClean="0"/>
              <a:t>Verily, verily, I say unto you, He that </a:t>
            </a:r>
            <a:r>
              <a:rPr lang="en-US" sz="3200" b="1" u="sng" dirty="0" err="1" smtClean="0"/>
              <a:t>heareth</a:t>
            </a:r>
            <a:r>
              <a:rPr lang="en-US" sz="3200" b="1" dirty="0" smtClean="0"/>
              <a:t> my word, and </a:t>
            </a:r>
            <a:r>
              <a:rPr lang="en-US" sz="3200" b="1" u="sng" dirty="0" smtClean="0"/>
              <a:t>believeth</a:t>
            </a:r>
            <a:r>
              <a:rPr lang="en-US" sz="3200" b="1" dirty="0" smtClean="0"/>
              <a:t> on him (God) that sent me, hath everlasting life, and shall not come into condemnation; but is passed from death unto life (eternal life).”</a:t>
            </a:r>
            <a:endParaRPr lang="en-US" sz="3200" dirty="0" smtClean="0"/>
          </a:p>
          <a:p>
            <a:pPr>
              <a:defRPr/>
            </a:pPr>
            <a:endParaRPr lang="en-US" sz="3200" b="1" dirty="0">
              <a:effectLst>
                <a:outerShdw blurRad="38100" dist="38100" dir="2700000" algn="tl">
                  <a:srgbClr val="000000">
                    <a:alpha val="43137"/>
                  </a:srgbClr>
                </a:outerShdw>
              </a:effectLst>
            </a:endParaRPr>
          </a:p>
        </p:txBody>
      </p:sp>
      <p:sp>
        <p:nvSpPr>
          <p:cNvPr id="12" name="Rectangle 11"/>
          <p:cNvSpPr>
            <a:spLocks noChangeArrowheads="1"/>
          </p:cNvSpPr>
          <p:nvPr/>
        </p:nvSpPr>
        <p:spPr bwMode="auto">
          <a:xfrm>
            <a:off x="152400" y="3733800"/>
            <a:ext cx="8839200" cy="1066800"/>
          </a:xfrm>
          <a:prstGeom prst="rect">
            <a:avLst/>
          </a:prstGeom>
          <a:solidFill>
            <a:schemeClr val="tx1"/>
          </a:solidFill>
          <a:ln w="28575">
            <a:noFill/>
            <a:miter lim="800000"/>
            <a:headEnd/>
            <a:tailEnd/>
          </a:ln>
        </p:spPr>
        <p:txBody>
          <a:bodyPr/>
          <a:lstStyle/>
          <a:p>
            <a:r>
              <a:rPr lang="en-US" sz="3200" b="1" dirty="0" smtClean="0">
                <a:solidFill>
                  <a:schemeClr val="bg1"/>
                </a:solidFill>
              </a:rPr>
              <a:t>John 6:47 </a:t>
            </a:r>
            <a:r>
              <a:rPr lang="en-US" sz="3200" b="1" dirty="0" smtClean="0">
                <a:solidFill>
                  <a:schemeClr val="bg1"/>
                </a:solidFill>
                <a:effectLst>
                  <a:outerShdw blurRad="38100" dist="38100" dir="2700000" algn="tl">
                    <a:srgbClr val="000000">
                      <a:alpha val="43137"/>
                    </a:srgbClr>
                  </a:outerShdw>
                </a:effectLst>
              </a:rPr>
              <a:t> “</a:t>
            </a:r>
            <a:r>
              <a:rPr lang="en-US" sz="3200" b="1" dirty="0" smtClean="0">
                <a:solidFill>
                  <a:schemeClr val="bg1"/>
                </a:solidFill>
              </a:rPr>
              <a:t>Verily, verily, I say unto you, He that believeth on me hath everlasting life.” </a:t>
            </a:r>
          </a:p>
          <a:p>
            <a:pPr>
              <a:defRPr/>
            </a:pPr>
            <a:endParaRPr lang="en-US" sz="3200" b="1" dirty="0">
              <a:solidFill>
                <a:schemeClr val="bg1"/>
              </a:solidFill>
              <a:effectLst>
                <a:outerShdw blurRad="38100" dist="38100" dir="2700000" algn="tl">
                  <a:srgbClr val="000000">
                    <a:alpha val="43137"/>
                  </a:srgbClr>
                </a:outerShdw>
              </a:effectLst>
            </a:endParaRPr>
          </a:p>
        </p:txBody>
      </p:sp>
      <p:sp>
        <p:nvSpPr>
          <p:cNvPr id="6" name="Rectangle 5"/>
          <p:cNvSpPr>
            <a:spLocks noChangeArrowheads="1"/>
          </p:cNvSpPr>
          <p:nvPr/>
        </p:nvSpPr>
        <p:spPr bwMode="auto">
          <a:xfrm>
            <a:off x="152400" y="4876800"/>
            <a:ext cx="8839200" cy="1981200"/>
          </a:xfrm>
          <a:prstGeom prst="rect">
            <a:avLst/>
          </a:prstGeom>
          <a:solidFill>
            <a:srgbClr val="FFFF00"/>
          </a:solidFill>
          <a:ln w="28575">
            <a:noFill/>
            <a:miter lim="800000"/>
            <a:headEnd/>
            <a:tailEnd/>
          </a:ln>
        </p:spPr>
        <p:txBody>
          <a:bodyPr/>
          <a:lstStyle/>
          <a:p>
            <a:r>
              <a:rPr lang="en-US" sz="3200" b="1" dirty="0" smtClean="0"/>
              <a:t>Eph. 2:8-9 “For by </a:t>
            </a:r>
            <a:r>
              <a:rPr lang="en-US" sz="3200" b="1" dirty="0" smtClean="0">
                <a:latin typeface="Arial Black" pitchFamily="34" charset="0"/>
              </a:rPr>
              <a:t>grace</a:t>
            </a:r>
            <a:r>
              <a:rPr lang="en-US" sz="3200" b="1" dirty="0" smtClean="0"/>
              <a:t> are ye saved through </a:t>
            </a:r>
            <a:r>
              <a:rPr lang="en-US" sz="3200" b="1" dirty="0" smtClean="0">
                <a:latin typeface="Arial Black" pitchFamily="34" charset="0"/>
              </a:rPr>
              <a:t>faith</a:t>
            </a:r>
            <a:r>
              <a:rPr lang="en-US" sz="3200" b="1" dirty="0" smtClean="0"/>
              <a:t>; and that not of yourselves: it is the </a:t>
            </a:r>
            <a:r>
              <a:rPr lang="en-US" sz="3200" b="1" dirty="0" smtClean="0">
                <a:latin typeface="Arial Black" pitchFamily="34" charset="0"/>
              </a:rPr>
              <a:t>gift of God</a:t>
            </a:r>
            <a:r>
              <a:rPr lang="en-US" sz="3200" b="1" dirty="0" smtClean="0"/>
              <a:t>: </a:t>
            </a:r>
            <a:r>
              <a:rPr lang="en-US" sz="3200" b="1" dirty="0" smtClean="0">
                <a:latin typeface="Arial Black" pitchFamily="34" charset="0"/>
              </a:rPr>
              <a:t>Not of works</a:t>
            </a:r>
            <a:r>
              <a:rPr lang="en-US" sz="3200" b="1" dirty="0" smtClean="0"/>
              <a:t>, lest any man should boast.”</a:t>
            </a:r>
          </a:p>
          <a:p>
            <a:endParaRPr lang="en-US" sz="3200" b="1" dirty="0" smtClean="0"/>
          </a:p>
          <a:p>
            <a:pPr>
              <a:defRPr/>
            </a:pPr>
            <a:endParaRPr lang="en-US" sz="32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1" name="Rectangle 19"/>
          <p:cNvSpPr>
            <a:spLocks noChangeArrowheads="1"/>
          </p:cNvSpPr>
          <p:nvPr/>
        </p:nvSpPr>
        <p:spPr bwMode="auto">
          <a:xfrm>
            <a:off x="457200" y="304800"/>
            <a:ext cx="8305800" cy="381000"/>
          </a:xfrm>
          <a:prstGeom prst="rect">
            <a:avLst/>
          </a:prstGeom>
          <a:solidFill>
            <a:srgbClr val="F9FDA1"/>
          </a:solidFill>
          <a:ln w="28575">
            <a:solidFill>
              <a:schemeClr val="tx1"/>
            </a:solidFill>
            <a:miter lim="800000"/>
            <a:headEnd/>
            <a:tailEnd/>
          </a:ln>
        </p:spPr>
        <p:txBody>
          <a:bodyPr/>
          <a:lstStyle/>
          <a:p>
            <a:pPr algn="ctr">
              <a:lnSpc>
                <a:spcPct val="80000"/>
              </a:lnSpc>
              <a:spcBef>
                <a:spcPct val="20000"/>
              </a:spcBef>
            </a:pPr>
            <a:r>
              <a:rPr lang="en-US" sz="3200" b="1" dirty="0" smtClean="0"/>
              <a:t>HOME WITH THE LORD JESUS..HEALED</a:t>
            </a:r>
            <a:endParaRPr lang="en-US" sz="3200" b="1" dirty="0"/>
          </a:p>
        </p:txBody>
      </p:sp>
      <p:pic>
        <p:nvPicPr>
          <p:cNvPr id="1026" name="Picture 2" descr="C:\Users\Windows 10\Desktop\Philippine pictures-all\EXTRAS\IMG_0678 2 FRAME.JPG"/>
          <p:cNvPicPr>
            <a:picLocks noChangeAspect="1" noChangeArrowheads="1"/>
          </p:cNvPicPr>
          <p:nvPr/>
        </p:nvPicPr>
        <p:blipFill>
          <a:blip r:embed="rId3"/>
          <a:srcRect/>
          <a:stretch>
            <a:fillRect/>
          </a:stretch>
        </p:blipFill>
        <p:spPr bwMode="auto">
          <a:xfrm>
            <a:off x="1219200" y="736310"/>
            <a:ext cx="6477000" cy="6121690"/>
          </a:xfrm>
          <a:prstGeom prst="rect">
            <a:avLst/>
          </a:prstGeom>
          <a:noFill/>
        </p:spPr>
      </p:pic>
      <p:pic>
        <p:nvPicPr>
          <p:cNvPr id="4" name="9. Amazing Grace 3-56.mp3">
            <a:hlinkClick r:id="" action="ppaction://media"/>
          </p:cNvPr>
          <p:cNvPicPr>
            <a:picLocks noRot="1" noChangeAspect="1"/>
          </p:cNvPicPr>
          <p:nvPr>
            <a:audioFile r:link="rId1"/>
          </p:nvPr>
        </p:nvPicPr>
        <p:blipFill>
          <a:blip r:embed="rId4"/>
          <a:stretch>
            <a:fillRect/>
          </a:stretch>
        </p:blipFill>
        <p:spPr>
          <a:xfrm>
            <a:off x="457200" y="6248400"/>
            <a:ext cx="244475" cy="2444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236044" fill="hold"/>
                                        <p:tgtEl>
                                          <p:spTgt spid="4"/>
                                        </p:tgtEl>
                                      </p:cBhvr>
                                    </p:cmd>
                                  </p:childTnLst>
                                </p:cTn>
                              </p:par>
                              <p:par>
                                <p:cTn id="7" presetID="10" presetClass="entr" presetSubtype="0" fill="hold" grpId="0" nodeType="withEffect">
                                  <p:stCondLst>
                                    <p:cond delay="0"/>
                                  </p:stCondLst>
                                  <p:childTnLst>
                                    <p:set>
                                      <p:cBhvr>
                                        <p:cTn id="8" dur="1" fill="hold">
                                          <p:stCondLst>
                                            <p:cond delay="0"/>
                                          </p:stCondLst>
                                        </p:cTn>
                                        <p:tgtEl>
                                          <p:spTgt spid="3091"/>
                                        </p:tgtEl>
                                        <p:attrNameLst>
                                          <p:attrName>style.visibility</p:attrName>
                                        </p:attrNameLst>
                                      </p:cBhvr>
                                      <p:to>
                                        <p:strVal val="visible"/>
                                      </p:to>
                                    </p:set>
                                    <p:animEffect transition="in" filter="fade">
                                      <p:cBhvr>
                                        <p:cTn id="9" dur="500"/>
                                        <p:tgtEl>
                                          <p:spTgt spid="3091"/>
                                        </p:tgtEl>
                                      </p:cBhvr>
                                    </p:animEffect>
                                  </p:childTnLst>
                                </p:cTn>
                              </p:par>
                              <p:par>
                                <p:cTn id="10" presetID="10" presetClass="entr" presetSubtype="0" fill="hold" nodeType="with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20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5000"/>
                                        <p:tgtEl>
                                          <p:spTgt spid="1026"/>
                                        </p:tgtEl>
                                      </p:cBhvr>
                                    </p:animEffect>
                                    <p:set>
                                      <p:cBhvr>
                                        <p:cTn id="17" dur="1" fill="hold">
                                          <p:stCondLst>
                                            <p:cond delay="4999"/>
                                          </p:stCondLst>
                                        </p:cTn>
                                        <p:tgtEl>
                                          <p:spTgt spid="1026"/>
                                        </p:tgtEl>
                                        <p:attrNameLst>
                                          <p:attrName>style.visibility</p:attrName>
                                        </p:attrNameLst>
                                      </p:cBhvr>
                                      <p:to>
                                        <p:strVal val="hidden"/>
                                      </p:to>
                                    </p:set>
                                  </p:childTnLst>
                                </p:cTn>
                              </p:par>
                              <p:par>
                                <p:cTn id="18" presetID="10" presetClass="exit" presetSubtype="0" fill="hold" grpId="1" nodeType="withEffect">
                                  <p:stCondLst>
                                    <p:cond delay="0"/>
                                  </p:stCondLst>
                                  <p:childTnLst>
                                    <p:animEffect transition="out" filter="fade">
                                      <p:cBhvr>
                                        <p:cTn id="19" dur="5000"/>
                                        <p:tgtEl>
                                          <p:spTgt spid="3091"/>
                                        </p:tgtEl>
                                      </p:cBhvr>
                                    </p:animEffect>
                                    <p:set>
                                      <p:cBhvr>
                                        <p:cTn id="20" dur="1" fill="hold">
                                          <p:stCondLst>
                                            <p:cond delay="4999"/>
                                          </p:stCondLst>
                                        </p:cTn>
                                        <p:tgtEl>
                                          <p:spTgt spid="309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audio>
              <p:cMediaNode>
                <p:cTn id="21"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bldLst>
      <p:bldP spid="3091" grpId="0" animBg="1"/>
      <p:bldP spid="3091"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a:spLocks noChangeArrowheads="1"/>
          </p:cNvSpPr>
          <p:nvPr/>
        </p:nvSpPr>
        <p:spPr bwMode="auto">
          <a:xfrm>
            <a:off x="0" y="1828800"/>
            <a:ext cx="9144000" cy="609600"/>
          </a:xfrm>
          <a:prstGeom prst="rect">
            <a:avLst/>
          </a:prstGeom>
          <a:solidFill>
            <a:schemeClr val="accent2">
              <a:lumMod val="75000"/>
            </a:schemeClr>
          </a:solidFill>
          <a:ln w="28575">
            <a:solidFill>
              <a:schemeClr val="tx1"/>
            </a:solidFill>
            <a:miter lim="800000"/>
            <a:headEnd/>
            <a:tailEnd/>
          </a:ln>
        </p:spPr>
        <p:txBody>
          <a:bodyPr/>
          <a:lstStyle/>
          <a:p>
            <a:pPr marL="571500" indent="-571500">
              <a:buAutoNum type="romanUcPeriod"/>
              <a:defRPr/>
            </a:pPr>
            <a:r>
              <a:rPr lang="en-US" sz="3200" b="1" dirty="0" smtClean="0">
                <a:solidFill>
                  <a:schemeClr val="bg1"/>
                </a:solidFill>
                <a:latin typeface="Arial Black" pitchFamily="34" charset="0"/>
              </a:rPr>
              <a:t>“</a:t>
            </a:r>
            <a:r>
              <a:rPr lang="en-US" sz="3200" b="1" dirty="0">
                <a:solidFill>
                  <a:schemeClr val="bg1"/>
                </a:solidFill>
                <a:latin typeface="Arial Black" pitchFamily="34" charset="0"/>
              </a:rPr>
              <a:t>MAN DIETH </a:t>
            </a:r>
            <a:r>
              <a:rPr lang="en-US" sz="3200" b="1" dirty="0" smtClean="0">
                <a:solidFill>
                  <a:schemeClr val="bg1"/>
                </a:solidFill>
                <a:latin typeface="Arial Black" pitchFamily="34" charset="0"/>
              </a:rPr>
              <a:t>.... </a:t>
            </a:r>
            <a:r>
              <a:rPr lang="en-US" sz="3200" b="1" dirty="0">
                <a:solidFill>
                  <a:schemeClr val="bg1"/>
                </a:solidFill>
                <a:latin typeface="Arial Black" pitchFamily="34" charset="0"/>
              </a:rPr>
              <a:t>AND WHERE </a:t>
            </a:r>
            <a:r>
              <a:rPr lang="en-US" sz="3200" b="1" dirty="0" smtClean="0">
                <a:solidFill>
                  <a:schemeClr val="bg1"/>
                </a:solidFill>
                <a:latin typeface="Arial Black" pitchFamily="34" charset="0"/>
              </a:rPr>
              <a:t>IS HE?”</a:t>
            </a:r>
            <a:r>
              <a:rPr lang="en-US" sz="3300" b="1" dirty="0">
                <a:solidFill>
                  <a:schemeClr val="bg1"/>
                </a:solidFill>
              </a:rPr>
              <a:t> </a:t>
            </a:r>
            <a:endParaRPr lang="en-US" sz="3300" b="1" dirty="0" smtClean="0">
              <a:solidFill>
                <a:schemeClr val="bg1"/>
              </a:solidFill>
            </a:endParaRPr>
          </a:p>
          <a:p>
            <a:pPr marL="571500" indent="-571500">
              <a:defRPr/>
            </a:pPr>
            <a:r>
              <a:rPr lang="en-US" sz="3300" b="1" dirty="0" smtClean="0">
                <a:solidFill>
                  <a:schemeClr val="bg1"/>
                </a:solidFill>
              </a:rPr>
              <a:t>      </a:t>
            </a:r>
            <a:endParaRPr lang="en-US" sz="3600" i="1" dirty="0">
              <a:solidFill>
                <a:schemeClr val="bg1"/>
              </a:solidFill>
            </a:endParaRPr>
          </a:p>
          <a:p>
            <a:pPr marL="571500" indent="-571500">
              <a:defRPr/>
            </a:pPr>
            <a:endParaRPr lang="en-US" sz="3300" dirty="0">
              <a:solidFill>
                <a:schemeClr val="bg1"/>
              </a:solidFill>
              <a:effectLst>
                <a:outerShdw blurRad="38100" dist="38100" dir="2700000" algn="tl">
                  <a:srgbClr val="000000">
                    <a:alpha val="43137"/>
                  </a:srgbClr>
                </a:outerShdw>
              </a:effectLst>
            </a:endParaRPr>
          </a:p>
        </p:txBody>
      </p:sp>
      <p:sp>
        <p:nvSpPr>
          <p:cNvPr id="10" name="Rectangle 9"/>
          <p:cNvSpPr>
            <a:spLocks noChangeArrowheads="1"/>
          </p:cNvSpPr>
          <p:nvPr/>
        </p:nvSpPr>
        <p:spPr bwMode="auto">
          <a:xfrm>
            <a:off x="0" y="2514600"/>
            <a:ext cx="9144000" cy="990600"/>
          </a:xfrm>
          <a:prstGeom prst="rect">
            <a:avLst/>
          </a:prstGeom>
          <a:solidFill>
            <a:schemeClr val="accent2">
              <a:lumMod val="75000"/>
            </a:schemeClr>
          </a:solidFill>
          <a:ln w="28575">
            <a:solidFill>
              <a:schemeClr val="tx1"/>
            </a:solidFill>
            <a:miter lim="800000"/>
            <a:headEnd/>
            <a:tailEnd/>
          </a:ln>
        </p:spPr>
        <p:txBody>
          <a:bodyPr/>
          <a:lstStyle/>
          <a:p>
            <a:r>
              <a:rPr lang="en-US" sz="3200" b="1" dirty="0" smtClean="0">
                <a:solidFill>
                  <a:schemeClr val="bg1"/>
                </a:solidFill>
                <a:latin typeface="Arial Black" pitchFamily="34" charset="0"/>
              </a:rPr>
              <a:t>II. “IF (or when) A MAN DIE </a:t>
            </a:r>
          </a:p>
          <a:p>
            <a:r>
              <a:rPr lang="en-US" sz="3200" b="1" dirty="0" smtClean="0">
                <a:solidFill>
                  <a:schemeClr val="bg1"/>
                </a:solidFill>
                <a:latin typeface="Arial Black" pitchFamily="34" charset="0"/>
              </a:rPr>
              <a:t>     SHALL HE LIVE AGAIN?”</a:t>
            </a:r>
            <a:r>
              <a:rPr lang="en-US" sz="3200" b="1" dirty="0" smtClean="0">
                <a:solidFill>
                  <a:schemeClr val="bg1"/>
                </a:solidFill>
              </a:rPr>
              <a:t> Job 14:14.</a:t>
            </a:r>
            <a:endParaRPr lang="en-US" sz="3200" dirty="0">
              <a:solidFill>
                <a:schemeClr val="bg1"/>
              </a:solidFill>
              <a:effectLst>
                <a:outerShdw blurRad="38100" dist="38100" dir="2700000" algn="tl">
                  <a:srgbClr val="000000">
                    <a:alpha val="43137"/>
                  </a:srgbClr>
                </a:outerShdw>
              </a:effectLst>
            </a:endParaRPr>
          </a:p>
        </p:txBody>
      </p:sp>
      <p:sp>
        <p:nvSpPr>
          <p:cNvPr id="11" name="Rectangle 10"/>
          <p:cNvSpPr>
            <a:spLocks noChangeArrowheads="1"/>
          </p:cNvSpPr>
          <p:nvPr/>
        </p:nvSpPr>
        <p:spPr bwMode="auto">
          <a:xfrm>
            <a:off x="152400" y="4800600"/>
            <a:ext cx="8839200" cy="1981200"/>
          </a:xfrm>
          <a:prstGeom prst="rect">
            <a:avLst/>
          </a:prstGeom>
          <a:solidFill>
            <a:srgbClr val="FFFF00"/>
          </a:solidFill>
          <a:ln w="28575">
            <a:noFill/>
            <a:miter lim="800000"/>
            <a:headEnd/>
            <a:tailEnd/>
          </a:ln>
        </p:spPr>
        <p:txBody>
          <a:bodyPr/>
          <a:lstStyle/>
          <a:p>
            <a:r>
              <a:rPr lang="en-US" sz="3200" b="1" dirty="0" smtClean="0"/>
              <a:t>Eph. 2:8-9 “For by grace are ye saved through faith; and that not of yourselves: it is the gift of God: Not of works, lest any man should boast.”</a:t>
            </a:r>
          </a:p>
          <a:p>
            <a:endParaRPr lang="en-US" sz="3200" b="1" dirty="0" smtClean="0"/>
          </a:p>
          <a:p>
            <a:pPr>
              <a:defRPr/>
            </a:pPr>
            <a:endParaRPr lang="en-US" sz="3200" b="1" dirty="0">
              <a:effectLst>
                <a:outerShdw blurRad="38100" dist="38100" dir="2700000" algn="tl">
                  <a:srgbClr val="000000">
                    <a:alpha val="43137"/>
                  </a:srgbClr>
                </a:outerShdw>
              </a:effectLst>
            </a:endParaRPr>
          </a:p>
        </p:txBody>
      </p:sp>
      <p:sp>
        <p:nvSpPr>
          <p:cNvPr id="7" name="Rectangle 6"/>
          <p:cNvSpPr>
            <a:spLocks noChangeArrowheads="1"/>
          </p:cNvSpPr>
          <p:nvPr/>
        </p:nvSpPr>
        <p:spPr bwMode="auto">
          <a:xfrm>
            <a:off x="0" y="3581400"/>
            <a:ext cx="9144000" cy="1066800"/>
          </a:xfrm>
          <a:prstGeom prst="rect">
            <a:avLst/>
          </a:prstGeom>
          <a:solidFill>
            <a:schemeClr val="accent2">
              <a:lumMod val="75000"/>
            </a:schemeClr>
          </a:solidFill>
          <a:ln w="28575">
            <a:solidFill>
              <a:schemeClr val="tx1"/>
            </a:solidFill>
            <a:miter lim="800000"/>
            <a:headEnd/>
            <a:tailEnd/>
          </a:ln>
        </p:spPr>
        <p:txBody>
          <a:bodyPr/>
          <a:lstStyle/>
          <a:p>
            <a:r>
              <a:rPr lang="en-US" sz="3200" b="1" dirty="0" smtClean="0">
                <a:solidFill>
                  <a:schemeClr val="bg1"/>
                </a:solidFill>
                <a:latin typeface="Arial Black" pitchFamily="34" charset="0"/>
              </a:rPr>
              <a:t>III. “HOW CAN A MAN </a:t>
            </a:r>
          </a:p>
          <a:p>
            <a:r>
              <a:rPr lang="en-US" sz="3200" b="1" dirty="0" smtClean="0">
                <a:solidFill>
                  <a:schemeClr val="bg1"/>
                </a:solidFill>
                <a:latin typeface="Arial Black" pitchFamily="34" charset="0"/>
              </a:rPr>
              <a:t>      BE JUSTIFIED WITH GOD?” Job 25:4</a:t>
            </a:r>
            <a:endParaRPr lang="en-US" sz="3200" dirty="0">
              <a:solidFill>
                <a:schemeClr val="bg1"/>
              </a:solidFill>
              <a:effectLst>
                <a:outerShdw blurRad="38100" dist="38100" dir="2700000" algn="tl">
                  <a:srgbClr val="000000">
                    <a:alpha val="43137"/>
                  </a:srgbClr>
                </a:outerShdw>
              </a:effectLst>
              <a:latin typeface="Arial Black" pitchFamily="34" charset="0"/>
            </a:endParaRPr>
          </a:p>
        </p:txBody>
      </p:sp>
      <p:sp>
        <p:nvSpPr>
          <p:cNvPr id="8" name="Rectangle 7"/>
          <p:cNvSpPr>
            <a:spLocks noChangeArrowheads="1"/>
          </p:cNvSpPr>
          <p:nvPr/>
        </p:nvSpPr>
        <p:spPr bwMode="auto">
          <a:xfrm>
            <a:off x="152400" y="76200"/>
            <a:ext cx="8763000" cy="1676400"/>
          </a:xfrm>
          <a:prstGeom prst="rect">
            <a:avLst/>
          </a:prstGeom>
          <a:solidFill>
            <a:schemeClr val="tx1"/>
          </a:solidFill>
          <a:ln w="28575">
            <a:solidFill>
              <a:schemeClr val="tx1"/>
            </a:solidFill>
            <a:miter lim="800000"/>
            <a:headEnd/>
            <a:tailEnd/>
          </a:ln>
        </p:spPr>
        <p:txBody>
          <a:bodyPr/>
          <a:lstStyle/>
          <a:p>
            <a:pPr algn="ctr"/>
            <a:r>
              <a:rPr lang="en-US" sz="3600" b="1" dirty="0" smtClean="0">
                <a:solidFill>
                  <a:schemeClr val="bg1"/>
                </a:solidFill>
              </a:rPr>
              <a:t>THERE ARE THREE </a:t>
            </a:r>
            <a:r>
              <a:rPr lang="en-US" sz="3600" b="1" dirty="0">
                <a:solidFill>
                  <a:schemeClr val="bg1"/>
                </a:solidFill>
              </a:rPr>
              <a:t>QUESTIONS </a:t>
            </a:r>
            <a:r>
              <a:rPr lang="en-US" sz="3600" b="1" dirty="0" smtClean="0">
                <a:solidFill>
                  <a:schemeClr val="bg1"/>
                </a:solidFill>
              </a:rPr>
              <a:t>THAT JOB ASKED THAT WERE ANSWERED </a:t>
            </a:r>
            <a:r>
              <a:rPr lang="en-US" sz="3600" b="1" dirty="0">
                <a:solidFill>
                  <a:schemeClr val="bg1"/>
                </a:solidFill>
              </a:rPr>
              <a:t>BY JESUS </a:t>
            </a:r>
            <a:endParaRPr lang="en-US" sz="3600" dirty="0">
              <a:solidFill>
                <a:schemeClr val="bg1"/>
              </a:solidFill>
            </a:endParaRPr>
          </a:p>
        </p:txBody>
      </p:sp>
      <p:sp>
        <p:nvSpPr>
          <p:cNvPr id="12" name="Rectangle 11"/>
          <p:cNvSpPr>
            <a:spLocks noChangeArrowheads="1"/>
          </p:cNvSpPr>
          <p:nvPr/>
        </p:nvSpPr>
        <p:spPr bwMode="auto">
          <a:xfrm>
            <a:off x="6324600" y="2514600"/>
            <a:ext cx="2514600" cy="990600"/>
          </a:xfrm>
          <a:prstGeom prst="rect">
            <a:avLst/>
          </a:prstGeom>
          <a:solidFill>
            <a:srgbClr val="FFFF00"/>
          </a:solidFill>
          <a:ln w="28575">
            <a:noFill/>
            <a:miter lim="800000"/>
            <a:headEnd/>
            <a:tailEnd/>
          </a:ln>
        </p:spPr>
        <p:txBody>
          <a:bodyPr/>
          <a:lstStyle/>
          <a:p>
            <a:pPr algn="ctr">
              <a:defRPr/>
            </a:pPr>
            <a:r>
              <a:rPr lang="en-US" sz="6000" b="1" dirty="0" smtClean="0">
                <a:effectLst>
                  <a:outerShdw blurRad="38100" dist="38100" dir="2700000" algn="tl">
                    <a:srgbClr val="000000">
                      <a:alpha val="43137"/>
                    </a:srgbClr>
                  </a:outerShdw>
                </a:effectLst>
              </a:rPr>
              <a:t>YES!</a:t>
            </a:r>
            <a:endParaRPr lang="en-US" sz="60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7" grpId="0" animBg="1"/>
      <p:bldP spid="8" grpId="0" animBg="1"/>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a:spLocks noChangeArrowheads="1"/>
          </p:cNvSpPr>
          <p:nvPr/>
        </p:nvSpPr>
        <p:spPr bwMode="auto">
          <a:xfrm>
            <a:off x="0" y="76200"/>
            <a:ext cx="9144000" cy="609600"/>
          </a:xfrm>
          <a:prstGeom prst="rect">
            <a:avLst/>
          </a:prstGeom>
          <a:solidFill>
            <a:schemeClr val="accent2">
              <a:lumMod val="75000"/>
            </a:schemeClr>
          </a:solidFill>
          <a:ln w="28575">
            <a:solidFill>
              <a:schemeClr val="tx1"/>
            </a:solidFill>
            <a:miter lim="800000"/>
            <a:headEnd/>
            <a:tailEnd/>
          </a:ln>
        </p:spPr>
        <p:txBody>
          <a:bodyPr/>
          <a:lstStyle/>
          <a:p>
            <a:pPr marL="571500" indent="-571500">
              <a:buAutoNum type="romanUcPeriod"/>
              <a:defRPr/>
            </a:pPr>
            <a:r>
              <a:rPr lang="en-US" sz="3200" b="1" dirty="0" smtClean="0">
                <a:solidFill>
                  <a:schemeClr val="bg1"/>
                </a:solidFill>
                <a:latin typeface="Arial Black" pitchFamily="34" charset="0"/>
              </a:rPr>
              <a:t>“</a:t>
            </a:r>
            <a:r>
              <a:rPr lang="en-US" sz="3200" b="1" dirty="0">
                <a:solidFill>
                  <a:schemeClr val="bg1"/>
                </a:solidFill>
                <a:latin typeface="Arial Black" pitchFamily="34" charset="0"/>
              </a:rPr>
              <a:t>MAN DIETH </a:t>
            </a:r>
            <a:r>
              <a:rPr lang="en-US" sz="3200" b="1" dirty="0" smtClean="0">
                <a:solidFill>
                  <a:schemeClr val="bg1"/>
                </a:solidFill>
                <a:latin typeface="Arial Black" pitchFamily="34" charset="0"/>
              </a:rPr>
              <a:t>.... </a:t>
            </a:r>
            <a:r>
              <a:rPr lang="en-US" sz="3200" b="1" dirty="0">
                <a:solidFill>
                  <a:schemeClr val="bg1"/>
                </a:solidFill>
                <a:latin typeface="Arial Black" pitchFamily="34" charset="0"/>
              </a:rPr>
              <a:t>AND WHERE </a:t>
            </a:r>
            <a:r>
              <a:rPr lang="en-US" sz="3200" b="1" dirty="0" smtClean="0">
                <a:solidFill>
                  <a:schemeClr val="bg1"/>
                </a:solidFill>
                <a:latin typeface="Arial Black" pitchFamily="34" charset="0"/>
              </a:rPr>
              <a:t>IS HE?”</a:t>
            </a:r>
            <a:r>
              <a:rPr lang="en-US" sz="3300" b="1" dirty="0">
                <a:solidFill>
                  <a:schemeClr val="bg1"/>
                </a:solidFill>
              </a:rPr>
              <a:t> </a:t>
            </a:r>
            <a:endParaRPr lang="en-US" sz="3300" b="1" dirty="0" smtClean="0">
              <a:solidFill>
                <a:schemeClr val="bg1"/>
              </a:solidFill>
            </a:endParaRPr>
          </a:p>
          <a:p>
            <a:pPr marL="571500" indent="-571500">
              <a:defRPr/>
            </a:pPr>
            <a:r>
              <a:rPr lang="en-US" sz="3300" b="1" dirty="0" smtClean="0">
                <a:solidFill>
                  <a:schemeClr val="bg1"/>
                </a:solidFill>
              </a:rPr>
              <a:t>      </a:t>
            </a:r>
            <a:endParaRPr lang="en-US" sz="3600" i="1" dirty="0">
              <a:solidFill>
                <a:schemeClr val="bg1"/>
              </a:solidFill>
            </a:endParaRPr>
          </a:p>
          <a:p>
            <a:pPr marL="571500" indent="-571500">
              <a:defRPr/>
            </a:pPr>
            <a:endParaRPr lang="en-US" sz="3300" dirty="0">
              <a:solidFill>
                <a:schemeClr val="bg1"/>
              </a:solidFill>
              <a:effectLst>
                <a:outerShdw blurRad="38100" dist="38100" dir="2700000" algn="tl">
                  <a:srgbClr val="000000">
                    <a:alpha val="43137"/>
                  </a:srgbClr>
                </a:outerShdw>
              </a:effectLst>
            </a:endParaRPr>
          </a:p>
        </p:txBody>
      </p:sp>
      <p:sp>
        <p:nvSpPr>
          <p:cNvPr id="12" name="Rectangle 11"/>
          <p:cNvSpPr>
            <a:spLocks noChangeArrowheads="1"/>
          </p:cNvSpPr>
          <p:nvPr/>
        </p:nvSpPr>
        <p:spPr bwMode="auto">
          <a:xfrm>
            <a:off x="152400" y="762000"/>
            <a:ext cx="8839200" cy="4191000"/>
          </a:xfrm>
          <a:prstGeom prst="rect">
            <a:avLst/>
          </a:prstGeom>
          <a:solidFill>
            <a:srgbClr val="FFFF00"/>
          </a:solidFill>
          <a:ln w="28575">
            <a:noFill/>
            <a:miter lim="800000"/>
            <a:headEnd/>
            <a:tailEnd/>
          </a:ln>
        </p:spPr>
        <p:txBody>
          <a:bodyPr/>
          <a:lstStyle/>
          <a:p>
            <a:r>
              <a:rPr lang="en-US" sz="2800" dirty="0" smtClean="0"/>
              <a:t>1John 5:11-13  </a:t>
            </a:r>
            <a:r>
              <a:rPr lang="en-US" sz="4400" b="1" dirty="0" smtClean="0">
                <a:effectLst>
                  <a:outerShdw blurRad="38100" dist="38100" dir="2700000" algn="tl">
                    <a:srgbClr val="000000">
                      <a:alpha val="43137"/>
                    </a:srgbClr>
                  </a:outerShdw>
                </a:effectLst>
              </a:rPr>
              <a:t>“And this is the record, that God hath given to us eternal life, and this life is in his Son. He that hath the Son </a:t>
            </a:r>
            <a:r>
              <a:rPr lang="en-US" sz="4400" b="1" dirty="0" smtClean="0">
                <a:effectLst>
                  <a:outerShdw blurRad="38100" dist="38100" dir="2700000" algn="tl">
                    <a:srgbClr val="000000">
                      <a:alpha val="43137"/>
                    </a:srgbClr>
                  </a:outerShdw>
                </a:effectLst>
                <a:latin typeface="Arial Black" pitchFamily="34" charset="0"/>
              </a:rPr>
              <a:t>hath life</a:t>
            </a:r>
            <a:r>
              <a:rPr lang="en-US" sz="4400" b="1" dirty="0" smtClean="0">
                <a:effectLst>
                  <a:outerShdw blurRad="38100" dist="38100" dir="2700000" algn="tl">
                    <a:srgbClr val="000000">
                      <a:alpha val="43137"/>
                    </a:srgbClr>
                  </a:outerShdw>
                </a:effectLst>
              </a:rPr>
              <a:t>; and he that hath not the Son of God </a:t>
            </a:r>
            <a:r>
              <a:rPr lang="en-US" sz="4400" b="1" dirty="0" smtClean="0">
                <a:effectLst>
                  <a:outerShdw blurRad="38100" dist="38100" dir="2700000" algn="tl">
                    <a:srgbClr val="000000">
                      <a:alpha val="43137"/>
                    </a:srgbClr>
                  </a:outerShdw>
                </a:effectLst>
                <a:latin typeface="Arial Black" pitchFamily="34" charset="0"/>
              </a:rPr>
              <a:t>hath not life</a:t>
            </a:r>
            <a:r>
              <a:rPr lang="en-US" sz="4400" b="1" dirty="0" smtClean="0">
                <a:effectLst>
                  <a:outerShdw blurRad="38100" dist="38100" dir="2700000" algn="tl">
                    <a:srgbClr val="000000">
                      <a:alpha val="43137"/>
                    </a:srgbClr>
                  </a:outerShdw>
                </a:effectLst>
              </a:rPr>
              <a:t>.”</a:t>
            </a:r>
            <a:endParaRPr lang="en-US" sz="2800" b="1" dirty="0" smtClean="0">
              <a:effectLst>
                <a:outerShdw blurRad="38100" dist="38100" dir="2700000" algn="tl">
                  <a:srgbClr val="000000">
                    <a:alpha val="43137"/>
                  </a:srgbClr>
                </a:outerShdw>
              </a:effectLst>
            </a:endParaRPr>
          </a:p>
          <a:p>
            <a:endParaRPr lang="en-US" sz="2800" b="1" dirty="0" smtClean="0"/>
          </a:p>
          <a:p>
            <a:pPr>
              <a:defRPr/>
            </a:pPr>
            <a:endParaRPr lang="en-US" sz="2800" b="1" dirty="0">
              <a:effectLst>
                <a:outerShdw blurRad="38100" dist="38100" dir="2700000" algn="tl">
                  <a:srgbClr val="000000">
                    <a:alpha val="43137"/>
                  </a:srgbClr>
                </a:outerShdw>
              </a:effectLst>
            </a:endParaRPr>
          </a:p>
        </p:txBody>
      </p:sp>
      <p:cxnSp>
        <p:nvCxnSpPr>
          <p:cNvPr id="14" name="Straight Connector 13"/>
          <p:cNvCxnSpPr/>
          <p:nvPr/>
        </p:nvCxnSpPr>
        <p:spPr>
          <a:xfrm>
            <a:off x="228600" y="4800600"/>
            <a:ext cx="6934200" cy="158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28600" y="4114800"/>
            <a:ext cx="914400" cy="158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600200" y="3429000"/>
            <a:ext cx="7010400" cy="158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667000" y="4114800"/>
            <a:ext cx="5257800" cy="158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24" name="Rectangle 23"/>
          <p:cNvSpPr>
            <a:spLocks noChangeArrowheads="1"/>
          </p:cNvSpPr>
          <p:nvPr/>
        </p:nvSpPr>
        <p:spPr bwMode="auto">
          <a:xfrm>
            <a:off x="152400" y="5105400"/>
            <a:ext cx="8839200" cy="1524000"/>
          </a:xfrm>
          <a:prstGeom prst="rect">
            <a:avLst/>
          </a:prstGeom>
          <a:solidFill>
            <a:schemeClr val="tx1"/>
          </a:solidFill>
          <a:ln w="28575">
            <a:noFill/>
            <a:miter lim="800000"/>
            <a:headEnd/>
            <a:tailEnd/>
          </a:ln>
        </p:spPr>
        <p:txBody>
          <a:bodyPr/>
          <a:lstStyle/>
          <a:p>
            <a:pPr algn="ctr"/>
            <a:r>
              <a:rPr lang="en-US" sz="4800" b="1" dirty="0" smtClean="0">
                <a:solidFill>
                  <a:srgbClr val="FFFF00"/>
                </a:solidFill>
                <a:effectLst>
                  <a:outerShdw blurRad="38100" dist="38100" dir="2700000" algn="tl">
                    <a:srgbClr val="000000">
                      <a:alpha val="43137"/>
                    </a:srgbClr>
                  </a:outerShdw>
                </a:effectLst>
              </a:rPr>
              <a:t>If you have the Son, </a:t>
            </a:r>
          </a:p>
          <a:p>
            <a:pPr algn="ctr"/>
            <a:r>
              <a:rPr lang="en-US" sz="4800" b="1" dirty="0" smtClean="0">
                <a:solidFill>
                  <a:srgbClr val="FFFF00"/>
                </a:solidFill>
                <a:effectLst>
                  <a:outerShdw blurRad="38100" dist="38100" dir="2700000" algn="tl">
                    <a:srgbClr val="000000">
                      <a:alpha val="43137"/>
                    </a:srgbClr>
                  </a:outerShdw>
                </a:effectLst>
              </a:rPr>
              <a:t>Jesus, you have eternal life.</a:t>
            </a:r>
            <a:endParaRPr lang="en-US" sz="3200" b="1" dirty="0" smtClean="0">
              <a:solidFill>
                <a:srgbClr val="FFFF00"/>
              </a:solidFill>
            </a:endParaRPr>
          </a:p>
          <a:p>
            <a:pPr>
              <a:defRPr/>
            </a:pPr>
            <a:endParaRPr lang="en-US" sz="3200" b="1" dirty="0">
              <a:solidFill>
                <a:srgbClr val="FFFF00"/>
              </a:solidFill>
              <a:effectLst>
                <a:outerShdw blurRad="38100" dist="38100" dir="2700000" algn="tl">
                  <a:srgbClr val="000000">
                    <a:alpha val="43137"/>
                  </a:srgbClr>
                </a:outerShdw>
              </a:effectLst>
            </a:endParaRPr>
          </a:p>
        </p:txBody>
      </p:sp>
      <p:cxnSp>
        <p:nvCxnSpPr>
          <p:cNvPr id="29" name="Straight Connector 28"/>
          <p:cNvCxnSpPr/>
          <p:nvPr/>
        </p:nvCxnSpPr>
        <p:spPr>
          <a:xfrm>
            <a:off x="304800" y="2817812"/>
            <a:ext cx="2667000" cy="158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31" name="Rectangle 30"/>
          <p:cNvSpPr>
            <a:spLocks noChangeArrowheads="1"/>
          </p:cNvSpPr>
          <p:nvPr/>
        </p:nvSpPr>
        <p:spPr bwMode="auto">
          <a:xfrm>
            <a:off x="152400" y="990600"/>
            <a:ext cx="3048000" cy="1219200"/>
          </a:xfrm>
          <a:prstGeom prst="rect">
            <a:avLst/>
          </a:prstGeom>
          <a:solidFill>
            <a:schemeClr val="accent2">
              <a:lumMod val="75000"/>
            </a:schemeClr>
          </a:solidFill>
          <a:ln w="28575">
            <a:noFill/>
            <a:miter lim="800000"/>
            <a:headEnd/>
            <a:tailEnd/>
          </a:ln>
        </p:spPr>
        <p:txBody>
          <a:bodyPr/>
          <a:lstStyle/>
          <a:p>
            <a:pPr algn="ctr">
              <a:defRPr/>
            </a:pPr>
            <a:r>
              <a:rPr lang="en-US" sz="3600" b="1" dirty="0" smtClean="0">
                <a:solidFill>
                  <a:srgbClr val="FFFF00"/>
                </a:solidFill>
                <a:effectLst>
                  <a:outerShdw blurRad="38100" dist="38100" dir="2700000" algn="tl">
                    <a:srgbClr val="000000">
                      <a:alpha val="43137"/>
                    </a:srgbClr>
                  </a:outerShdw>
                </a:effectLst>
                <a:latin typeface="Arial Black" pitchFamily="34" charset="0"/>
              </a:rPr>
              <a:t>What kind of life?</a:t>
            </a:r>
          </a:p>
        </p:txBody>
      </p:sp>
      <p:sp>
        <p:nvSpPr>
          <p:cNvPr id="32" name="Rectangle 31"/>
          <p:cNvSpPr>
            <a:spLocks noChangeArrowheads="1"/>
          </p:cNvSpPr>
          <p:nvPr/>
        </p:nvSpPr>
        <p:spPr bwMode="auto">
          <a:xfrm>
            <a:off x="5486400" y="1905000"/>
            <a:ext cx="3429000" cy="1676400"/>
          </a:xfrm>
          <a:prstGeom prst="rect">
            <a:avLst/>
          </a:prstGeom>
          <a:solidFill>
            <a:srgbClr val="FF0000"/>
          </a:solidFill>
          <a:ln w="38100">
            <a:solidFill>
              <a:schemeClr val="tx1"/>
            </a:solidFill>
            <a:miter lim="800000"/>
            <a:headEnd/>
            <a:tailEnd/>
          </a:ln>
        </p:spPr>
        <p:txBody>
          <a:bodyPr/>
          <a:lstStyle/>
          <a:p>
            <a:pPr algn="ctr">
              <a:defRPr/>
            </a:pPr>
            <a:r>
              <a:rPr lang="en-US" sz="3600" b="1" dirty="0" smtClean="0">
                <a:solidFill>
                  <a:srgbClr val="FFFF00"/>
                </a:solidFill>
                <a:effectLst>
                  <a:outerShdw blurRad="38100" dist="38100" dir="2700000" algn="tl">
                    <a:srgbClr val="000000">
                      <a:alpha val="43137"/>
                    </a:srgbClr>
                  </a:outerShdw>
                </a:effectLst>
                <a:latin typeface="Arial Black" pitchFamily="34" charset="0"/>
              </a:rPr>
              <a:t>Eternal separation from God. </a:t>
            </a:r>
            <a:r>
              <a:rPr lang="en-US" sz="3600" b="1" dirty="0" smtClean="0">
                <a:solidFill>
                  <a:srgbClr val="FFFF00"/>
                </a:solidFill>
                <a:effectLst>
                  <a:outerShdw blurRad="38100" dist="38100" dir="2700000" algn="tl">
                    <a:srgbClr val="000000">
                      <a:alpha val="43137"/>
                    </a:srgbClr>
                  </a:outerShdw>
                </a:effectLst>
                <a:latin typeface="Arial Black" pitchFamily="34" charset="0"/>
                <a:sym typeface="Wingdings" pitchFamily="2" charset="2"/>
              </a:rPr>
              <a:t></a:t>
            </a:r>
            <a:endParaRPr lang="en-US" sz="3600" b="1" dirty="0" smtClean="0">
              <a:solidFill>
                <a:srgbClr val="FFFF00"/>
              </a:solidFill>
              <a:effectLst>
                <a:outerShdw blurRad="38100" dist="38100" dir="2700000" algn="tl">
                  <a:srgbClr val="000000">
                    <a:alpha val="43137"/>
                  </a:srgbClr>
                </a:outerShdw>
              </a:effectLst>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par>
                                <p:cTn id="18" presetID="10" presetClass="entr" presetSubtype="0" fill="hold" nodeType="with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fade">
                                      <p:cBhvr>
                                        <p:cTn id="20" dur="500"/>
                                        <p:tgtEl>
                                          <p:spTgt spid="1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fade">
                                      <p:cBhvr>
                                        <p:cTn id="25" dur="500"/>
                                        <p:tgtEl>
                                          <p:spTgt spid="3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29"/>
                                        </p:tgtEl>
                                        <p:attrNameLst>
                                          <p:attrName>style.visibility</p:attrName>
                                        </p:attrNameLst>
                                      </p:cBhvr>
                                      <p:to>
                                        <p:strVal val="visible"/>
                                      </p:to>
                                    </p:set>
                                    <p:animEffect transition="in" filter="fade">
                                      <p:cBhvr>
                                        <p:cTn id="30" dur="500"/>
                                        <p:tgtEl>
                                          <p:spTgt spid="29"/>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fade">
                                      <p:cBhvr>
                                        <p:cTn id="35" dur="500"/>
                                        <p:tgtEl>
                                          <p:spTgt spid="22"/>
                                        </p:tgtEl>
                                      </p:cBhvr>
                                    </p:animEffect>
                                  </p:childTnLst>
                                </p:cTn>
                              </p:par>
                              <p:par>
                                <p:cTn id="36" presetID="10" presetClass="entr" presetSubtype="0" fill="hold" nodeType="with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500"/>
                                        <p:tgtEl>
                                          <p:spTgt spid="14"/>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fade">
                                      <p:cBhvr>
                                        <p:cTn id="43" dur="500"/>
                                        <p:tgtEl>
                                          <p:spTgt spid="32"/>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fade">
                                      <p:cBhvr>
                                        <p:cTn id="48"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24" grpId="0" animBg="1"/>
      <p:bldP spid="31" grpId="0" animBg="1"/>
      <p:bldP spid="3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a:spLocks noChangeArrowheads="1"/>
          </p:cNvSpPr>
          <p:nvPr/>
        </p:nvSpPr>
        <p:spPr bwMode="auto">
          <a:xfrm>
            <a:off x="0" y="76200"/>
            <a:ext cx="9144000" cy="609600"/>
          </a:xfrm>
          <a:prstGeom prst="rect">
            <a:avLst/>
          </a:prstGeom>
          <a:solidFill>
            <a:schemeClr val="accent2">
              <a:lumMod val="75000"/>
            </a:schemeClr>
          </a:solidFill>
          <a:ln w="28575">
            <a:solidFill>
              <a:schemeClr val="tx1"/>
            </a:solidFill>
            <a:miter lim="800000"/>
            <a:headEnd/>
            <a:tailEnd/>
          </a:ln>
        </p:spPr>
        <p:txBody>
          <a:bodyPr/>
          <a:lstStyle/>
          <a:p>
            <a:pPr marL="571500" indent="-571500">
              <a:buAutoNum type="romanUcPeriod"/>
              <a:defRPr/>
            </a:pPr>
            <a:r>
              <a:rPr lang="en-US" sz="3200" b="1" dirty="0" smtClean="0">
                <a:solidFill>
                  <a:schemeClr val="bg1"/>
                </a:solidFill>
                <a:latin typeface="Arial Black" pitchFamily="34" charset="0"/>
              </a:rPr>
              <a:t>“</a:t>
            </a:r>
            <a:r>
              <a:rPr lang="en-US" sz="3200" b="1" dirty="0">
                <a:solidFill>
                  <a:schemeClr val="bg1"/>
                </a:solidFill>
                <a:latin typeface="Arial Black" pitchFamily="34" charset="0"/>
              </a:rPr>
              <a:t>MAN DIETH </a:t>
            </a:r>
            <a:r>
              <a:rPr lang="en-US" sz="3200" b="1" dirty="0" smtClean="0">
                <a:solidFill>
                  <a:schemeClr val="bg1"/>
                </a:solidFill>
                <a:latin typeface="Arial Black" pitchFamily="34" charset="0"/>
              </a:rPr>
              <a:t>.... </a:t>
            </a:r>
            <a:r>
              <a:rPr lang="en-US" sz="3200" b="1" dirty="0">
                <a:solidFill>
                  <a:schemeClr val="bg1"/>
                </a:solidFill>
                <a:latin typeface="Arial Black" pitchFamily="34" charset="0"/>
              </a:rPr>
              <a:t>AND WHERE </a:t>
            </a:r>
            <a:r>
              <a:rPr lang="en-US" sz="3200" b="1" dirty="0" smtClean="0">
                <a:solidFill>
                  <a:schemeClr val="bg1"/>
                </a:solidFill>
                <a:latin typeface="Arial Black" pitchFamily="34" charset="0"/>
              </a:rPr>
              <a:t>IS HE?”</a:t>
            </a:r>
            <a:r>
              <a:rPr lang="en-US" sz="3300" b="1" dirty="0">
                <a:solidFill>
                  <a:schemeClr val="bg1"/>
                </a:solidFill>
              </a:rPr>
              <a:t> </a:t>
            </a:r>
            <a:endParaRPr lang="en-US" sz="3300" b="1" dirty="0" smtClean="0">
              <a:solidFill>
                <a:schemeClr val="bg1"/>
              </a:solidFill>
            </a:endParaRPr>
          </a:p>
          <a:p>
            <a:pPr marL="571500" indent="-571500">
              <a:defRPr/>
            </a:pPr>
            <a:r>
              <a:rPr lang="en-US" sz="3300" b="1" dirty="0" smtClean="0">
                <a:solidFill>
                  <a:schemeClr val="bg1"/>
                </a:solidFill>
              </a:rPr>
              <a:t>      </a:t>
            </a:r>
            <a:endParaRPr lang="en-US" sz="3600" i="1" dirty="0">
              <a:solidFill>
                <a:schemeClr val="bg1"/>
              </a:solidFill>
            </a:endParaRPr>
          </a:p>
          <a:p>
            <a:pPr marL="571500" indent="-571500">
              <a:defRPr/>
            </a:pPr>
            <a:endParaRPr lang="en-US" sz="3300" dirty="0">
              <a:solidFill>
                <a:schemeClr val="bg1"/>
              </a:solidFill>
              <a:effectLst>
                <a:outerShdw blurRad="38100" dist="38100" dir="2700000" algn="tl">
                  <a:srgbClr val="000000">
                    <a:alpha val="43137"/>
                  </a:srgbClr>
                </a:outerShdw>
              </a:effectLst>
            </a:endParaRPr>
          </a:p>
        </p:txBody>
      </p:sp>
      <p:sp>
        <p:nvSpPr>
          <p:cNvPr id="12" name="Rectangle 11"/>
          <p:cNvSpPr>
            <a:spLocks noChangeArrowheads="1"/>
          </p:cNvSpPr>
          <p:nvPr/>
        </p:nvSpPr>
        <p:spPr bwMode="auto">
          <a:xfrm>
            <a:off x="0" y="762000"/>
            <a:ext cx="9144000" cy="567559"/>
          </a:xfrm>
          <a:prstGeom prst="rect">
            <a:avLst/>
          </a:prstGeom>
          <a:solidFill>
            <a:srgbClr val="FFFF00"/>
          </a:solidFill>
          <a:ln w="28575">
            <a:noFill/>
            <a:miter lim="800000"/>
            <a:headEnd/>
            <a:tailEnd/>
          </a:ln>
        </p:spPr>
        <p:txBody>
          <a:bodyPr/>
          <a:lstStyle/>
          <a:p>
            <a:r>
              <a:rPr lang="en-US" sz="3200" b="1" dirty="0" smtClean="0"/>
              <a:t>If a person dies prepared, they go to</a:t>
            </a:r>
            <a:r>
              <a:rPr lang="en-US" sz="2800" b="1" dirty="0" smtClean="0"/>
              <a:t> </a:t>
            </a:r>
            <a:r>
              <a:rPr lang="en-US" sz="2800" b="1" dirty="0" smtClean="0">
                <a:latin typeface="Arial Black" pitchFamily="34" charset="0"/>
              </a:rPr>
              <a:t>HEAVEN</a:t>
            </a:r>
            <a:r>
              <a:rPr lang="en-US" sz="2800" dirty="0" smtClean="0">
                <a:latin typeface="Arial Black" pitchFamily="34" charset="0"/>
              </a:rPr>
              <a:t>.</a:t>
            </a:r>
            <a:endParaRPr lang="en-US" sz="2800" b="1" dirty="0" smtClean="0">
              <a:latin typeface="Arial Black" pitchFamily="34" charset="0"/>
            </a:endParaRPr>
          </a:p>
          <a:p>
            <a:endParaRPr lang="en-US" sz="3200" b="1" dirty="0" smtClean="0"/>
          </a:p>
        </p:txBody>
      </p:sp>
      <p:sp>
        <p:nvSpPr>
          <p:cNvPr id="8" name="Rectangle 7"/>
          <p:cNvSpPr>
            <a:spLocks noChangeArrowheads="1"/>
          </p:cNvSpPr>
          <p:nvPr/>
        </p:nvSpPr>
        <p:spPr bwMode="auto">
          <a:xfrm>
            <a:off x="152400" y="3657600"/>
            <a:ext cx="8839200" cy="2057400"/>
          </a:xfrm>
          <a:prstGeom prst="rect">
            <a:avLst/>
          </a:prstGeom>
          <a:solidFill>
            <a:srgbClr val="FFFF00"/>
          </a:solidFill>
          <a:ln w="28575">
            <a:noFill/>
            <a:miter lim="800000"/>
            <a:headEnd/>
            <a:tailEnd/>
          </a:ln>
        </p:spPr>
        <p:txBody>
          <a:bodyPr/>
          <a:lstStyle/>
          <a:p>
            <a:r>
              <a:rPr lang="en-US" sz="3200" b="1" dirty="0" smtClean="0">
                <a:sym typeface="Wingdings" pitchFamily="2" charset="2"/>
              </a:rPr>
              <a:t>Each person has a choice while they are alive to either: 1. accept Jesus Christ as their personal Savior or 2. reject God’s free gift of eternal salvation.</a:t>
            </a:r>
            <a:endParaRPr lang="en-US" sz="3200" b="1" dirty="0" smtClean="0"/>
          </a:p>
          <a:p>
            <a:pPr>
              <a:defRPr/>
            </a:pPr>
            <a:endParaRPr lang="en-US" sz="3200" b="1" dirty="0">
              <a:effectLst>
                <a:outerShdw blurRad="38100" dist="38100" dir="2700000" algn="tl">
                  <a:srgbClr val="000000">
                    <a:alpha val="43137"/>
                  </a:srgbClr>
                </a:outerShdw>
              </a:effectLst>
            </a:endParaRPr>
          </a:p>
        </p:txBody>
      </p:sp>
      <p:sp>
        <p:nvSpPr>
          <p:cNvPr id="13" name="Rectangle 12"/>
          <p:cNvSpPr>
            <a:spLocks noChangeArrowheads="1"/>
          </p:cNvSpPr>
          <p:nvPr/>
        </p:nvSpPr>
        <p:spPr bwMode="auto">
          <a:xfrm>
            <a:off x="152400" y="1447800"/>
            <a:ext cx="8839200" cy="1524000"/>
          </a:xfrm>
          <a:prstGeom prst="rect">
            <a:avLst/>
          </a:prstGeom>
          <a:solidFill>
            <a:srgbClr val="FFFF00"/>
          </a:solidFill>
          <a:ln w="28575">
            <a:noFill/>
            <a:miter lim="800000"/>
            <a:headEnd/>
            <a:tailEnd/>
          </a:ln>
        </p:spPr>
        <p:txBody>
          <a:bodyPr/>
          <a:lstStyle/>
          <a:p>
            <a:r>
              <a:rPr lang="en-US" sz="3200" b="1" dirty="0" smtClean="0"/>
              <a:t>If a person dies unprepared without Jesus Christ, that person will miss heaven and spend eternity in hell. </a:t>
            </a:r>
            <a:r>
              <a:rPr lang="en-US" sz="3200" b="1" dirty="0" smtClean="0">
                <a:sym typeface="Wingdings" pitchFamily="2" charset="2"/>
              </a:rPr>
              <a:t> </a:t>
            </a:r>
            <a:r>
              <a:rPr lang="en-US" sz="2800" b="1" dirty="0" smtClean="0">
                <a:sym typeface="Wingdings" pitchFamily="2" charset="2"/>
              </a:rPr>
              <a:t>That is what God says.</a:t>
            </a:r>
            <a:endParaRPr lang="en-US" sz="3200" b="1" dirty="0">
              <a:effectLst>
                <a:outerShdw blurRad="38100" dist="38100" dir="2700000" algn="tl">
                  <a:srgbClr val="000000">
                    <a:alpha val="43137"/>
                  </a:srgbClr>
                </a:outerShdw>
              </a:effectLst>
            </a:endParaRPr>
          </a:p>
        </p:txBody>
      </p:sp>
      <p:sp>
        <p:nvSpPr>
          <p:cNvPr id="14" name="Rectangle 13"/>
          <p:cNvSpPr>
            <a:spLocks noChangeArrowheads="1"/>
          </p:cNvSpPr>
          <p:nvPr/>
        </p:nvSpPr>
        <p:spPr bwMode="auto">
          <a:xfrm>
            <a:off x="152400" y="3090041"/>
            <a:ext cx="8839200" cy="567559"/>
          </a:xfrm>
          <a:prstGeom prst="rect">
            <a:avLst/>
          </a:prstGeom>
          <a:solidFill>
            <a:schemeClr val="bg1"/>
          </a:solidFill>
          <a:ln w="28575">
            <a:noFill/>
            <a:miter lim="800000"/>
            <a:headEnd/>
            <a:tailEnd/>
          </a:ln>
        </p:spPr>
        <p:txBody>
          <a:bodyPr/>
          <a:lstStyle/>
          <a:p>
            <a:pPr algn="ctr"/>
            <a:r>
              <a:rPr lang="en-US" sz="3200" b="1" dirty="0" smtClean="0">
                <a:effectLst>
                  <a:outerShdw blurRad="38100" dist="38100" dir="2700000" algn="tl">
                    <a:srgbClr val="000000">
                      <a:alpha val="43137"/>
                    </a:srgbClr>
                  </a:outerShdw>
                </a:effectLst>
                <a:latin typeface="Arial Black" pitchFamily="34" charset="0"/>
              </a:rPr>
              <a:t>Life is short, eternity is forever.</a:t>
            </a:r>
          </a:p>
          <a:p>
            <a:endParaRPr lang="en-US" sz="3200" b="1" dirty="0" smtClean="0"/>
          </a:p>
        </p:txBody>
      </p:sp>
      <p:sp>
        <p:nvSpPr>
          <p:cNvPr id="7" name="Rectangle 6"/>
          <p:cNvSpPr>
            <a:spLocks noChangeArrowheads="1"/>
          </p:cNvSpPr>
          <p:nvPr/>
        </p:nvSpPr>
        <p:spPr bwMode="auto">
          <a:xfrm>
            <a:off x="152400" y="5791200"/>
            <a:ext cx="8839200" cy="990600"/>
          </a:xfrm>
          <a:prstGeom prst="rect">
            <a:avLst/>
          </a:prstGeom>
          <a:solidFill>
            <a:schemeClr val="accent2">
              <a:lumMod val="75000"/>
            </a:schemeClr>
          </a:solidFill>
          <a:ln w="28575">
            <a:noFill/>
            <a:miter lim="800000"/>
            <a:headEnd/>
            <a:tailEnd/>
          </a:ln>
        </p:spPr>
        <p:txBody>
          <a:bodyPr/>
          <a:lstStyle/>
          <a:p>
            <a:pPr algn="ctr"/>
            <a:r>
              <a:rPr lang="en-US" sz="3000" b="1" dirty="0" smtClean="0">
                <a:solidFill>
                  <a:schemeClr val="bg1"/>
                </a:solidFill>
                <a:latin typeface="Arial Black" pitchFamily="34" charset="0"/>
                <a:sym typeface="Wingdings" pitchFamily="2" charset="2"/>
              </a:rPr>
              <a:t>THE MOST IMPORTANT THING YOU CAN DO IN LIFE IS TO GET PREPARED TO DIE!</a:t>
            </a:r>
            <a:endParaRPr lang="en-US" sz="3000" b="1" dirty="0" smtClean="0">
              <a:solidFill>
                <a:schemeClr val="bg1"/>
              </a:solidFill>
              <a:latin typeface="Arial Black" pitchFamily="34" charset="0"/>
            </a:endParaRPr>
          </a:p>
          <a:p>
            <a:pPr>
              <a:defRPr/>
            </a:pPr>
            <a:endParaRPr lang="en-US" sz="3200" b="1" dirty="0">
              <a:solidFill>
                <a:schemeClr val="bg1"/>
              </a:solidFill>
              <a:effectLst>
                <a:outerShdw blurRad="38100" dist="38100" dir="2700000" algn="tl">
                  <a:srgbClr val="000000">
                    <a:alpha val="43137"/>
                  </a:srgbClr>
                </a:outerShdw>
              </a:effectLst>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8" grpId="0" animBg="1"/>
      <p:bldP spid="13" grpId="0" animBg="1"/>
      <p:bldP spid="14" grpId="0" animBg="1"/>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a:spLocks noChangeArrowheads="1"/>
          </p:cNvSpPr>
          <p:nvPr/>
        </p:nvSpPr>
        <p:spPr bwMode="auto">
          <a:xfrm>
            <a:off x="0" y="76200"/>
            <a:ext cx="9144000" cy="1066800"/>
          </a:xfrm>
          <a:prstGeom prst="rect">
            <a:avLst/>
          </a:prstGeom>
          <a:solidFill>
            <a:schemeClr val="accent2">
              <a:lumMod val="75000"/>
            </a:schemeClr>
          </a:solidFill>
          <a:ln w="28575">
            <a:solidFill>
              <a:schemeClr val="tx1"/>
            </a:solidFill>
            <a:miter lim="800000"/>
            <a:headEnd/>
            <a:tailEnd/>
          </a:ln>
        </p:spPr>
        <p:txBody>
          <a:bodyPr/>
          <a:lstStyle/>
          <a:p>
            <a:pPr marL="571500" indent="-571500">
              <a:defRPr/>
            </a:pPr>
            <a:r>
              <a:rPr lang="en-US" sz="3200" b="1" dirty="0" smtClean="0">
                <a:solidFill>
                  <a:schemeClr val="bg1"/>
                </a:solidFill>
                <a:latin typeface="Arial Black" pitchFamily="34" charset="0"/>
              </a:rPr>
              <a:t>Are you 100% sure of going to Heaven when you die? If not, pray this prayer</a:t>
            </a:r>
            <a:endParaRPr lang="en-US" sz="3300" b="1" dirty="0" smtClean="0">
              <a:solidFill>
                <a:schemeClr val="bg1"/>
              </a:solidFill>
            </a:endParaRPr>
          </a:p>
          <a:p>
            <a:pPr marL="571500" indent="-571500">
              <a:defRPr/>
            </a:pPr>
            <a:r>
              <a:rPr lang="en-US" sz="3300" b="1" dirty="0" smtClean="0">
                <a:solidFill>
                  <a:schemeClr val="bg1"/>
                </a:solidFill>
              </a:rPr>
              <a:t>      </a:t>
            </a:r>
            <a:endParaRPr lang="en-US" sz="3600" i="1" dirty="0">
              <a:solidFill>
                <a:schemeClr val="bg1"/>
              </a:solidFill>
            </a:endParaRPr>
          </a:p>
          <a:p>
            <a:pPr marL="571500" indent="-571500">
              <a:defRPr/>
            </a:pPr>
            <a:endParaRPr lang="en-US" sz="3300" dirty="0">
              <a:solidFill>
                <a:schemeClr val="bg1"/>
              </a:solidFill>
              <a:effectLst>
                <a:outerShdw blurRad="38100" dist="38100" dir="2700000" algn="tl">
                  <a:srgbClr val="000000">
                    <a:alpha val="43137"/>
                  </a:srgbClr>
                </a:outerShdw>
              </a:effectLst>
            </a:endParaRPr>
          </a:p>
        </p:txBody>
      </p:sp>
      <p:sp>
        <p:nvSpPr>
          <p:cNvPr id="12" name="Rectangle 11"/>
          <p:cNvSpPr>
            <a:spLocks noChangeArrowheads="1"/>
          </p:cNvSpPr>
          <p:nvPr/>
        </p:nvSpPr>
        <p:spPr bwMode="auto">
          <a:xfrm>
            <a:off x="152400" y="2362200"/>
            <a:ext cx="8839200" cy="567559"/>
          </a:xfrm>
          <a:prstGeom prst="rect">
            <a:avLst/>
          </a:prstGeom>
          <a:solidFill>
            <a:srgbClr val="FFFF00"/>
          </a:solidFill>
          <a:ln w="28575">
            <a:noFill/>
            <a:miter lim="800000"/>
            <a:headEnd/>
            <a:tailEnd/>
          </a:ln>
        </p:spPr>
        <p:txBody>
          <a:bodyPr/>
          <a:lstStyle/>
          <a:p>
            <a:r>
              <a:rPr lang="en-US" sz="3200" b="1" dirty="0" smtClean="0"/>
              <a:t>I believe that you are the Son of God.</a:t>
            </a:r>
            <a:endParaRPr lang="en-US" sz="3200" b="1" dirty="0" smtClean="0">
              <a:latin typeface="Arial Black" pitchFamily="34" charset="0"/>
            </a:endParaRPr>
          </a:p>
          <a:p>
            <a:endParaRPr lang="en-US" sz="3200" b="1" dirty="0" smtClean="0"/>
          </a:p>
        </p:txBody>
      </p:sp>
      <p:sp>
        <p:nvSpPr>
          <p:cNvPr id="8" name="Rectangle 7"/>
          <p:cNvSpPr>
            <a:spLocks noChangeArrowheads="1"/>
          </p:cNvSpPr>
          <p:nvPr/>
        </p:nvSpPr>
        <p:spPr bwMode="auto">
          <a:xfrm>
            <a:off x="152400" y="4114800"/>
            <a:ext cx="8839200" cy="1981200"/>
          </a:xfrm>
          <a:prstGeom prst="rect">
            <a:avLst/>
          </a:prstGeom>
          <a:solidFill>
            <a:srgbClr val="FFFF00"/>
          </a:solidFill>
          <a:ln w="28575">
            <a:noFill/>
            <a:miter lim="800000"/>
            <a:headEnd/>
            <a:tailEnd/>
          </a:ln>
        </p:spPr>
        <p:txBody>
          <a:bodyPr/>
          <a:lstStyle/>
          <a:p>
            <a:r>
              <a:rPr lang="en-US" sz="3200" b="1" dirty="0" smtClean="0">
                <a:sym typeface="Wingdings" pitchFamily="2" charset="2"/>
              </a:rPr>
              <a:t>I ask you, by faith, to come into my heart and life right now and save me from all my sins and give me eternal life. Thank you Lord Jesus for coming in </a:t>
            </a:r>
            <a:r>
              <a:rPr lang="en-US" sz="3200" b="1" dirty="0" smtClean="0">
                <a:sym typeface="Wingdings" pitchFamily="2" charset="2"/>
              </a:rPr>
              <a:t>as you promised.</a:t>
            </a:r>
            <a:endParaRPr lang="en-US" sz="3200" b="1" dirty="0">
              <a:effectLst>
                <a:outerShdw blurRad="38100" dist="38100" dir="2700000" algn="tl">
                  <a:srgbClr val="000000">
                    <a:alpha val="43137"/>
                  </a:srgbClr>
                </a:outerShdw>
              </a:effectLst>
            </a:endParaRPr>
          </a:p>
        </p:txBody>
      </p:sp>
      <p:sp>
        <p:nvSpPr>
          <p:cNvPr id="13" name="Rectangle 12"/>
          <p:cNvSpPr>
            <a:spLocks noChangeArrowheads="1"/>
          </p:cNvSpPr>
          <p:nvPr/>
        </p:nvSpPr>
        <p:spPr bwMode="auto">
          <a:xfrm>
            <a:off x="152400" y="1219200"/>
            <a:ext cx="8839200" cy="1066800"/>
          </a:xfrm>
          <a:prstGeom prst="rect">
            <a:avLst/>
          </a:prstGeom>
          <a:solidFill>
            <a:srgbClr val="FFFF00"/>
          </a:solidFill>
          <a:ln w="28575">
            <a:noFill/>
            <a:miter lim="800000"/>
            <a:headEnd/>
            <a:tailEnd/>
          </a:ln>
        </p:spPr>
        <p:txBody>
          <a:bodyPr/>
          <a:lstStyle/>
          <a:p>
            <a:r>
              <a:rPr lang="en-US" sz="3200" b="1" dirty="0" smtClean="0"/>
              <a:t>Dear Lord Jesus, I know that I am a sinner.</a:t>
            </a:r>
          </a:p>
          <a:p>
            <a:r>
              <a:rPr lang="en-US" sz="3200" b="1" dirty="0" smtClean="0"/>
              <a:t>Go ahead and say it if you mean it.</a:t>
            </a:r>
            <a:endParaRPr lang="en-US" sz="3200" b="1" dirty="0"/>
          </a:p>
        </p:txBody>
      </p:sp>
      <p:sp>
        <p:nvSpPr>
          <p:cNvPr id="7" name="Rectangle 6"/>
          <p:cNvSpPr>
            <a:spLocks noChangeArrowheads="1"/>
          </p:cNvSpPr>
          <p:nvPr/>
        </p:nvSpPr>
        <p:spPr bwMode="auto">
          <a:xfrm>
            <a:off x="152400" y="3013841"/>
            <a:ext cx="8839200" cy="1024759"/>
          </a:xfrm>
          <a:prstGeom prst="rect">
            <a:avLst/>
          </a:prstGeom>
          <a:solidFill>
            <a:srgbClr val="FFFF00"/>
          </a:solidFill>
          <a:ln w="28575">
            <a:noFill/>
            <a:miter lim="800000"/>
            <a:headEnd/>
            <a:tailEnd/>
          </a:ln>
        </p:spPr>
        <p:txBody>
          <a:bodyPr/>
          <a:lstStyle/>
          <a:p>
            <a:r>
              <a:rPr lang="en-US" sz="3200" b="1" dirty="0" smtClean="0"/>
              <a:t>I believe that you died on the </a:t>
            </a:r>
            <a:r>
              <a:rPr lang="en-US" sz="3200" b="1" dirty="0" smtClean="0"/>
              <a:t>cross for me, was buried </a:t>
            </a:r>
            <a:r>
              <a:rPr lang="en-US" sz="3200" b="1" dirty="0" smtClean="0"/>
              <a:t>and </a:t>
            </a:r>
            <a:r>
              <a:rPr lang="en-US" sz="3200" b="1" dirty="0" smtClean="0"/>
              <a:t>rose again the third day.</a:t>
            </a:r>
            <a:endParaRPr lang="en-US" sz="3200" b="1" dirty="0" smtClean="0"/>
          </a:p>
        </p:txBody>
      </p:sp>
      <p:sp>
        <p:nvSpPr>
          <p:cNvPr id="10" name="Rectangle 9"/>
          <p:cNvSpPr>
            <a:spLocks noChangeArrowheads="1"/>
          </p:cNvSpPr>
          <p:nvPr/>
        </p:nvSpPr>
        <p:spPr bwMode="auto">
          <a:xfrm>
            <a:off x="152400" y="6172200"/>
            <a:ext cx="8839200" cy="609600"/>
          </a:xfrm>
          <a:prstGeom prst="rect">
            <a:avLst/>
          </a:prstGeom>
          <a:solidFill>
            <a:srgbClr val="FFFF00"/>
          </a:solidFill>
          <a:ln w="28575">
            <a:noFill/>
            <a:miter lim="800000"/>
            <a:headEnd/>
            <a:tailEnd/>
          </a:ln>
        </p:spPr>
        <p:txBody>
          <a:bodyPr/>
          <a:lstStyle/>
          <a:p>
            <a:r>
              <a:rPr lang="en-US" sz="3200" b="1" dirty="0" smtClean="0">
                <a:sym typeface="Wingdings" pitchFamily="2" charset="2"/>
              </a:rPr>
              <a:t>I pray this prayer in Jesus Name. Amen</a:t>
            </a:r>
            <a:endParaRPr lang="en-US" sz="32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8" grpId="0" animBg="1"/>
      <p:bldP spid="13" grpId="0" animBg="1"/>
      <p:bldP spid="7" grpId="0" animBg="1"/>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a:spLocks noChangeArrowheads="1"/>
          </p:cNvSpPr>
          <p:nvPr/>
        </p:nvSpPr>
        <p:spPr bwMode="auto">
          <a:xfrm>
            <a:off x="0" y="76200"/>
            <a:ext cx="9144000" cy="1524000"/>
          </a:xfrm>
          <a:prstGeom prst="rect">
            <a:avLst/>
          </a:prstGeom>
          <a:solidFill>
            <a:schemeClr val="accent2">
              <a:lumMod val="75000"/>
            </a:schemeClr>
          </a:solidFill>
          <a:ln w="28575">
            <a:solidFill>
              <a:schemeClr val="tx1"/>
            </a:solidFill>
            <a:miter lim="800000"/>
            <a:headEnd/>
            <a:tailEnd/>
          </a:ln>
        </p:spPr>
        <p:txBody>
          <a:bodyPr/>
          <a:lstStyle/>
          <a:p>
            <a:pPr marL="571500" indent="-571500">
              <a:defRPr/>
            </a:pPr>
            <a:r>
              <a:rPr lang="en-US" sz="3200" b="1" dirty="0" smtClean="0">
                <a:solidFill>
                  <a:schemeClr val="bg1"/>
                </a:solidFill>
                <a:latin typeface="Arial Black" pitchFamily="34" charset="0"/>
              </a:rPr>
              <a:t>If you prayed that prayer and meant it with all your heart then you can claim this promise:</a:t>
            </a:r>
            <a:endParaRPr lang="en-US" sz="3300" b="1" dirty="0" smtClean="0">
              <a:solidFill>
                <a:schemeClr val="bg1"/>
              </a:solidFill>
            </a:endParaRPr>
          </a:p>
          <a:p>
            <a:pPr marL="571500" indent="-571500">
              <a:defRPr/>
            </a:pPr>
            <a:r>
              <a:rPr lang="en-US" sz="3300" b="1" dirty="0" smtClean="0">
                <a:solidFill>
                  <a:schemeClr val="bg1"/>
                </a:solidFill>
              </a:rPr>
              <a:t>      </a:t>
            </a:r>
            <a:endParaRPr lang="en-US" sz="3600" i="1" dirty="0">
              <a:solidFill>
                <a:schemeClr val="bg1"/>
              </a:solidFill>
            </a:endParaRPr>
          </a:p>
          <a:p>
            <a:pPr marL="571500" indent="-571500">
              <a:defRPr/>
            </a:pPr>
            <a:endParaRPr lang="en-US" sz="3300" dirty="0">
              <a:solidFill>
                <a:schemeClr val="bg1"/>
              </a:solidFill>
              <a:effectLst>
                <a:outerShdw blurRad="38100" dist="38100" dir="2700000" algn="tl">
                  <a:srgbClr val="000000">
                    <a:alpha val="43137"/>
                  </a:srgbClr>
                </a:outerShdw>
              </a:effectLst>
            </a:endParaRPr>
          </a:p>
        </p:txBody>
      </p:sp>
      <p:sp>
        <p:nvSpPr>
          <p:cNvPr id="17" name="Rectangle 16"/>
          <p:cNvSpPr>
            <a:spLocks noChangeArrowheads="1"/>
          </p:cNvSpPr>
          <p:nvPr/>
        </p:nvSpPr>
        <p:spPr bwMode="auto">
          <a:xfrm>
            <a:off x="152400" y="1905000"/>
            <a:ext cx="8839200" cy="4495800"/>
          </a:xfrm>
          <a:prstGeom prst="rect">
            <a:avLst/>
          </a:prstGeom>
          <a:solidFill>
            <a:srgbClr val="FFFF00"/>
          </a:solidFill>
          <a:ln w="28575">
            <a:noFill/>
            <a:miter lim="800000"/>
            <a:headEnd/>
            <a:tailEnd/>
          </a:ln>
        </p:spPr>
        <p:txBody>
          <a:bodyPr/>
          <a:lstStyle/>
          <a:p>
            <a:r>
              <a:rPr lang="en-US" sz="3200" dirty="0" smtClean="0"/>
              <a:t>1John 5:11-13  </a:t>
            </a:r>
            <a:r>
              <a:rPr lang="en-US" sz="3200" b="1" dirty="0" smtClean="0"/>
              <a:t>“And this is the record, that God hath given to us (you) </a:t>
            </a:r>
            <a:r>
              <a:rPr lang="en-US" sz="3200" b="1" u="sng" dirty="0" smtClean="0">
                <a:latin typeface="Arial Black" pitchFamily="34" charset="0"/>
              </a:rPr>
              <a:t>eternal life</a:t>
            </a:r>
            <a:r>
              <a:rPr lang="en-US" sz="3200" b="1" dirty="0" smtClean="0"/>
              <a:t>, and this life is in his Son. </a:t>
            </a:r>
            <a:r>
              <a:rPr lang="en-US" sz="3200" b="1" u="sng" dirty="0" smtClean="0"/>
              <a:t>He that hath the Son hath life</a:t>
            </a:r>
            <a:r>
              <a:rPr lang="en-US" sz="3200" b="1" dirty="0" smtClean="0"/>
              <a:t> (eternal life); and he that hath not the Son of God hath not life. These things have I written unto you that believe on the name of the Son of God; </a:t>
            </a:r>
            <a:r>
              <a:rPr lang="en-US" sz="3200" b="1" u="sng" dirty="0" smtClean="0"/>
              <a:t>that ye may </a:t>
            </a:r>
            <a:r>
              <a:rPr lang="en-US" sz="3200" b="1" u="sng" dirty="0" smtClean="0">
                <a:latin typeface="Arial Black" pitchFamily="34" charset="0"/>
              </a:rPr>
              <a:t>know</a:t>
            </a:r>
            <a:r>
              <a:rPr lang="en-US" sz="3200" b="1" u="sng" dirty="0" smtClean="0"/>
              <a:t> that ye have eternal life</a:t>
            </a:r>
            <a:r>
              <a:rPr lang="en-US" sz="3200" b="1" dirty="0" smtClean="0"/>
              <a:t>, and that ye may believe on the name of the Son of God.”</a:t>
            </a:r>
          </a:p>
          <a:p>
            <a:endParaRPr lang="en-US" sz="3200" b="1" dirty="0" smtClean="0"/>
          </a:p>
          <a:p>
            <a:pPr>
              <a:defRPr/>
            </a:pPr>
            <a:endParaRPr lang="en-US" sz="3200" b="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subTitle" idx="1"/>
          </p:nvPr>
        </p:nvSpPr>
        <p:spPr>
          <a:xfrm>
            <a:off x="0" y="990600"/>
            <a:ext cx="4038600" cy="2209800"/>
          </a:xfrm>
        </p:spPr>
        <p:txBody>
          <a:bodyPr/>
          <a:lstStyle/>
          <a:p>
            <a:pPr algn="l">
              <a:lnSpc>
                <a:spcPct val="80000"/>
              </a:lnSpc>
            </a:pPr>
            <a:r>
              <a:rPr lang="en-US" sz="2800" b="1" dirty="0" smtClean="0"/>
              <a:t>PASTOR AND MRS. TOQUERO ACCEPTED JESUS CHRIST AS THEIR LORD AND SAVIOR IN THE 1980s.</a:t>
            </a:r>
          </a:p>
        </p:txBody>
      </p:sp>
      <p:sp>
        <p:nvSpPr>
          <p:cNvPr id="3091" name="Rectangle 19"/>
          <p:cNvSpPr>
            <a:spLocks noChangeArrowheads="1"/>
          </p:cNvSpPr>
          <p:nvPr/>
        </p:nvSpPr>
        <p:spPr bwMode="auto">
          <a:xfrm>
            <a:off x="609600" y="381000"/>
            <a:ext cx="8077200" cy="381000"/>
          </a:xfrm>
          <a:prstGeom prst="rect">
            <a:avLst/>
          </a:prstGeom>
          <a:solidFill>
            <a:srgbClr val="F9FDA1"/>
          </a:solidFill>
          <a:ln w="28575">
            <a:solidFill>
              <a:schemeClr val="tx1"/>
            </a:solidFill>
            <a:miter lim="800000"/>
            <a:headEnd/>
            <a:tailEnd/>
          </a:ln>
        </p:spPr>
        <p:txBody>
          <a:bodyPr/>
          <a:lstStyle/>
          <a:p>
            <a:pPr algn="ctr">
              <a:lnSpc>
                <a:spcPct val="80000"/>
              </a:lnSpc>
              <a:spcBef>
                <a:spcPct val="20000"/>
              </a:spcBef>
            </a:pPr>
            <a:r>
              <a:rPr lang="en-US" sz="3200" b="1" dirty="0" smtClean="0"/>
              <a:t>This is their testimony</a:t>
            </a:r>
            <a:endParaRPr lang="en-US" sz="3200" b="1" dirty="0"/>
          </a:p>
        </p:txBody>
      </p:sp>
      <p:sp>
        <p:nvSpPr>
          <p:cNvPr id="7" name="Rectangle 3"/>
          <p:cNvSpPr txBox="1">
            <a:spLocks noChangeArrowheads="1"/>
          </p:cNvSpPr>
          <p:nvPr/>
        </p:nvSpPr>
        <p:spPr bwMode="auto">
          <a:xfrm>
            <a:off x="0" y="2895600"/>
            <a:ext cx="4572000" cy="2819400"/>
          </a:xfrm>
          <a:prstGeom prst="rect">
            <a:avLst/>
          </a:prstGeom>
          <a:noFill/>
          <a:ln w="9525">
            <a:noFill/>
            <a:miter lim="800000"/>
            <a:headEnd/>
            <a:tailEnd/>
          </a:ln>
        </p:spPr>
        <p:txBody>
          <a:bodyPr/>
          <a:lstStyle/>
          <a:p>
            <a:pPr eaLnBrk="0" hangingPunct="0">
              <a:lnSpc>
                <a:spcPct val="80000"/>
              </a:lnSpc>
              <a:spcBef>
                <a:spcPct val="20000"/>
              </a:spcBef>
              <a:defRPr/>
            </a:pPr>
            <a:r>
              <a:rPr lang="en-US" sz="2800" b="1" kern="0" dirty="0" smtClean="0">
                <a:latin typeface="+mn-lt"/>
              </a:rPr>
              <a:t>SINCE THAT TIME</a:t>
            </a:r>
            <a:br>
              <a:rPr lang="en-US" sz="2800" b="1" kern="0" dirty="0" smtClean="0">
                <a:latin typeface="+mn-lt"/>
              </a:rPr>
            </a:br>
            <a:r>
              <a:rPr lang="en-US" sz="2800" b="1" kern="0" dirty="0" smtClean="0">
                <a:latin typeface="+mn-lt"/>
              </a:rPr>
              <a:t>THEY HAVE BEEN LEADING PEOPLE </a:t>
            </a:r>
            <a:br>
              <a:rPr lang="en-US" sz="2800" b="1" kern="0" dirty="0" smtClean="0">
                <a:latin typeface="+mn-lt"/>
              </a:rPr>
            </a:br>
            <a:r>
              <a:rPr lang="en-US" sz="2800" b="1" kern="0" dirty="0" smtClean="0">
                <a:latin typeface="+mn-lt"/>
              </a:rPr>
              <a:t>TO CHRIST. TRAINING </a:t>
            </a:r>
            <a:br>
              <a:rPr lang="en-US" sz="2800" b="1" kern="0" dirty="0" smtClean="0">
                <a:latin typeface="+mn-lt"/>
              </a:rPr>
            </a:br>
            <a:r>
              <a:rPr lang="en-US" sz="2800" b="1" kern="0" dirty="0" smtClean="0">
                <a:latin typeface="+mn-lt"/>
              </a:rPr>
              <a:t>MEN </a:t>
            </a:r>
            <a:r>
              <a:rPr lang="en-US" sz="2800" b="1" kern="0" dirty="0">
                <a:latin typeface="+mn-lt"/>
              </a:rPr>
              <a:t>AND WOMEN </a:t>
            </a:r>
            <a:r>
              <a:rPr lang="en-US" sz="2800" b="1" kern="0" dirty="0" smtClean="0">
                <a:latin typeface="+mn-lt"/>
              </a:rPr>
              <a:t/>
            </a:r>
            <a:br>
              <a:rPr lang="en-US" sz="2800" b="1" kern="0" dirty="0" smtClean="0">
                <a:latin typeface="+mn-lt"/>
              </a:rPr>
            </a:br>
            <a:r>
              <a:rPr lang="en-US" sz="2800" b="1" kern="0" dirty="0" smtClean="0">
                <a:latin typeface="+mn-lt"/>
              </a:rPr>
              <a:t>FOR </a:t>
            </a:r>
            <a:r>
              <a:rPr lang="en-US" sz="2800" b="1" kern="0" dirty="0">
                <a:latin typeface="+mn-lt"/>
              </a:rPr>
              <a:t>THE </a:t>
            </a:r>
            <a:r>
              <a:rPr lang="en-US" sz="2800" b="1" kern="0" dirty="0" smtClean="0">
                <a:latin typeface="+mn-lt"/>
              </a:rPr>
              <a:t>MINISTRY.</a:t>
            </a:r>
            <a:br>
              <a:rPr lang="en-US" sz="2800" b="1" kern="0" dirty="0" smtClean="0">
                <a:latin typeface="+mn-lt"/>
              </a:rPr>
            </a:br>
            <a:r>
              <a:rPr lang="en-US" sz="2800" b="1" kern="0" dirty="0" smtClean="0">
                <a:latin typeface="+mn-lt"/>
              </a:rPr>
              <a:t>PLANTING CHURCHES </a:t>
            </a:r>
            <a:r>
              <a:rPr lang="en-US" sz="2800" b="1" kern="0" dirty="0">
                <a:latin typeface="+mn-lt"/>
              </a:rPr>
              <a:t>AND BIBLE </a:t>
            </a:r>
            <a:r>
              <a:rPr lang="en-US" sz="2800" b="1" kern="0" dirty="0" smtClean="0">
                <a:latin typeface="+mn-lt"/>
              </a:rPr>
              <a:t>INSTITUTES.</a:t>
            </a:r>
          </a:p>
        </p:txBody>
      </p:sp>
      <p:sp>
        <p:nvSpPr>
          <p:cNvPr id="8" name="Rectangle 3"/>
          <p:cNvSpPr txBox="1">
            <a:spLocks noChangeArrowheads="1"/>
          </p:cNvSpPr>
          <p:nvPr/>
        </p:nvSpPr>
        <p:spPr bwMode="auto">
          <a:xfrm>
            <a:off x="4191000" y="4876800"/>
            <a:ext cx="4876800" cy="1905000"/>
          </a:xfrm>
          <a:prstGeom prst="rect">
            <a:avLst/>
          </a:prstGeom>
          <a:solidFill>
            <a:schemeClr val="accent2">
              <a:lumMod val="75000"/>
            </a:schemeClr>
          </a:solidFill>
          <a:ln w="9525">
            <a:noFill/>
            <a:miter lim="800000"/>
            <a:headEnd/>
            <a:tailEnd/>
          </a:ln>
        </p:spPr>
        <p:txBody>
          <a:bodyPr/>
          <a:lstStyle/>
          <a:p>
            <a:pPr algn="ctr" eaLnBrk="0" hangingPunct="0">
              <a:lnSpc>
                <a:spcPct val="80000"/>
              </a:lnSpc>
              <a:spcBef>
                <a:spcPct val="20000"/>
              </a:spcBef>
              <a:defRPr/>
            </a:pPr>
            <a:r>
              <a:rPr lang="en-US" sz="2800" b="1" kern="0" dirty="0" smtClean="0">
                <a:solidFill>
                  <a:schemeClr val="bg1"/>
                </a:solidFill>
                <a:latin typeface="Arial Black" pitchFamily="34" charset="0"/>
              </a:rPr>
              <a:t>PASTOR TOQUERO, </a:t>
            </a:r>
          </a:p>
          <a:p>
            <a:pPr algn="ctr" eaLnBrk="0" hangingPunct="0">
              <a:lnSpc>
                <a:spcPct val="80000"/>
              </a:lnSpc>
              <a:spcBef>
                <a:spcPct val="20000"/>
              </a:spcBef>
              <a:defRPr/>
            </a:pPr>
            <a:r>
              <a:rPr lang="en-US" sz="2800" b="1" kern="0" dirty="0" smtClean="0">
                <a:solidFill>
                  <a:schemeClr val="bg1"/>
                </a:solidFill>
                <a:latin typeface="Arial Black" pitchFamily="34" charset="0"/>
              </a:rPr>
              <a:t>WE WILL MISS YOU.  </a:t>
            </a:r>
            <a:r>
              <a:rPr lang="en-US" sz="2800" b="1" kern="0" dirty="0" smtClean="0">
                <a:solidFill>
                  <a:srgbClr val="FFFF00"/>
                </a:solidFill>
                <a:effectLst>
                  <a:outerShdw blurRad="38100" dist="38100" dir="2700000" algn="tl">
                    <a:srgbClr val="000000">
                      <a:alpha val="43137"/>
                    </a:srgbClr>
                  </a:outerShdw>
                </a:effectLst>
                <a:latin typeface="Arial Black" pitchFamily="34" charset="0"/>
              </a:rPr>
              <a:t>WE WILL CONTINUE ON WITH GOD’S WORK AS YOU FAITHFULLY DID.</a:t>
            </a:r>
            <a:endParaRPr lang="en-US" sz="2800" b="1" kern="0" dirty="0">
              <a:solidFill>
                <a:srgbClr val="FFFF00"/>
              </a:solidFill>
              <a:effectLst>
                <a:outerShdw blurRad="38100" dist="38100" dir="2700000" algn="tl">
                  <a:srgbClr val="000000">
                    <a:alpha val="43137"/>
                  </a:srgbClr>
                </a:outerShdw>
              </a:effectLst>
              <a:latin typeface="Arial Black" pitchFamily="34" charset="0"/>
            </a:endParaRPr>
          </a:p>
        </p:txBody>
      </p:sp>
      <p:pic>
        <p:nvPicPr>
          <p:cNvPr id="2054" name="Picture 6" descr="C:\Users\Windows 10\Desktop\IMG_0678 11.JPG"/>
          <p:cNvPicPr>
            <a:picLocks noChangeAspect="1" noChangeArrowheads="1"/>
          </p:cNvPicPr>
          <p:nvPr/>
        </p:nvPicPr>
        <p:blipFill>
          <a:blip r:embed="rId2"/>
          <a:srcRect/>
          <a:stretch>
            <a:fillRect/>
          </a:stretch>
        </p:blipFill>
        <p:spPr bwMode="auto">
          <a:xfrm>
            <a:off x="3962400" y="838200"/>
            <a:ext cx="4648200" cy="3945374"/>
          </a:xfrm>
          <a:prstGeom prst="rect">
            <a:avLst/>
          </a:prstGeom>
          <a:noFill/>
        </p:spPr>
      </p:pic>
      <p:pic>
        <p:nvPicPr>
          <p:cNvPr id="9" name="Picture 3" descr="C:\Users\Windows 10\Desktop\IMG_2278 2.JPG"/>
          <p:cNvPicPr>
            <a:picLocks noChangeAspect="1" noChangeArrowheads="1"/>
          </p:cNvPicPr>
          <p:nvPr/>
        </p:nvPicPr>
        <p:blipFill>
          <a:blip r:embed="rId3"/>
          <a:srcRect/>
          <a:stretch>
            <a:fillRect/>
          </a:stretch>
        </p:blipFill>
        <p:spPr bwMode="auto">
          <a:xfrm>
            <a:off x="3962400" y="838200"/>
            <a:ext cx="4724400" cy="3962400"/>
          </a:xfrm>
          <a:prstGeom prst="rect">
            <a:avLst/>
          </a:prstGeom>
          <a:noFill/>
        </p:spPr>
      </p:pic>
      <p:pic>
        <p:nvPicPr>
          <p:cNvPr id="10" name="Picture 2" descr="C:\Users\Windows 10\Desktop\IMG_0678 2.JPG"/>
          <p:cNvPicPr>
            <a:picLocks noChangeAspect="1" noChangeArrowheads="1"/>
          </p:cNvPicPr>
          <p:nvPr/>
        </p:nvPicPr>
        <p:blipFill>
          <a:blip r:embed="rId4"/>
          <a:srcRect/>
          <a:stretch>
            <a:fillRect/>
          </a:stretch>
        </p:blipFill>
        <p:spPr bwMode="auto">
          <a:xfrm>
            <a:off x="4038600" y="855226"/>
            <a:ext cx="4648200" cy="3945374"/>
          </a:xfrm>
          <a:prstGeom prst="rect">
            <a:avLst/>
          </a:prstGeom>
          <a:noFill/>
          <a:ln w="38100">
            <a:solidFill>
              <a:schemeClr val="tx1"/>
            </a:solidFill>
          </a:ln>
        </p:spPr>
      </p:pic>
      <p:sp>
        <p:nvSpPr>
          <p:cNvPr id="11" name="Rectangle 3"/>
          <p:cNvSpPr txBox="1">
            <a:spLocks noChangeArrowheads="1"/>
          </p:cNvSpPr>
          <p:nvPr/>
        </p:nvSpPr>
        <p:spPr bwMode="auto">
          <a:xfrm>
            <a:off x="76200" y="5791200"/>
            <a:ext cx="4572000" cy="685800"/>
          </a:xfrm>
          <a:prstGeom prst="rect">
            <a:avLst/>
          </a:prstGeom>
          <a:noFill/>
          <a:ln w="9525">
            <a:noFill/>
            <a:miter lim="800000"/>
            <a:headEnd/>
            <a:tailEnd/>
          </a:ln>
        </p:spPr>
        <p:txBody>
          <a:bodyPr/>
          <a:lstStyle/>
          <a:p>
            <a:pPr eaLnBrk="0" hangingPunct="0">
              <a:lnSpc>
                <a:spcPct val="80000"/>
              </a:lnSpc>
              <a:spcBef>
                <a:spcPct val="20000"/>
              </a:spcBef>
              <a:defRPr/>
            </a:pPr>
            <a:r>
              <a:rPr lang="en-US" sz="2800" b="1" kern="0" dirty="0" smtClean="0">
                <a:latin typeface="+mn-lt"/>
              </a:rPr>
              <a:t>HE WAS A GODLY PASTOR AND LEADER.</a:t>
            </a:r>
            <a:endParaRPr lang="en-US" sz="2800" b="1" kern="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91"/>
                                        </p:tgtEl>
                                        <p:attrNameLst>
                                          <p:attrName>style.visibility</p:attrName>
                                        </p:attrNameLst>
                                      </p:cBhvr>
                                      <p:to>
                                        <p:strVal val="visible"/>
                                      </p:to>
                                    </p:set>
                                    <p:animEffect transition="in" filter="fade">
                                      <p:cBhvr>
                                        <p:cTn id="7" dur="500"/>
                                        <p:tgtEl>
                                          <p:spTgt spid="309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410">
                                            <p:txEl>
                                              <p:pRg st="0" end="0"/>
                                            </p:txEl>
                                          </p:spTgt>
                                        </p:tgtEl>
                                        <p:attrNameLst>
                                          <p:attrName>style.visibility</p:attrName>
                                        </p:attrNameLst>
                                      </p:cBhvr>
                                      <p:to>
                                        <p:strVal val="visible"/>
                                      </p:to>
                                    </p:set>
                                    <p:animEffect transition="in" filter="fade">
                                      <p:cBhvr>
                                        <p:cTn id="10" dur="500"/>
                                        <p:tgtEl>
                                          <p:spTgt spid="17410">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054"/>
                                        </p:tgtEl>
                                        <p:attrNameLst>
                                          <p:attrName>style.visibility</p:attrName>
                                        </p:attrNameLst>
                                      </p:cBhvr>
                                      <p:to>
                                        <p:strVal val="visible"/>
                                      </p:to>
                                    </p:set>
                                    <p:animEffect transition="in" filter="fade">
                                      <p:cBhvr>
                                        <p:cTn id="13" dur="500"/>
                                        <p:tgtEl>
                                          <p:spTgt spid="205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par>
                                <p:cTn id="19" presetID="10" presetClass="entr" presetSubtype="0" fill="hold"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childTnLst>
                                </p:cTn>
                              </p:par>
                              <p:par>
                                <p:cTn id="32" presetID="10" presetClass="entr" presetSubtype="0" fill="hold"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build="p"/>
      <p:bldP spid="3091" grpId="0" animBg="1"/>
      <p:bldP spid="7" grpId="0"/>
      <p:bldP spid="8" grpId="0" animBg="1"/>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1" name="Rectangle 19"/>
          <p:cNvSpPr>
            <a:spLocks noChangeArrowheads="1"/>
          </p:cNvSpPr>
          <p:nvPr/>
        </p:nvSpPr>
        <p:spPr bwMode="auto">
          <a:xfrm>
            <a:off x="381000" y="304800"/>
            <a:ext cx="8382000" cy="381000"/>
          </a:xfrm>
          <a:prstGeom prst="rect">
            <a:avLst/>
          </a:prstGeom>
          <a:solidFill>
            <a:srgbClr val="F9FDA1"/>
          </a:solidFill>
          <a:ln w="28575">
            <a:solidFill>
              <a:schemeClr val="tx1"/>
            </a:solidFill>
            <a:miter lim="800000"/>
            <a:headEnd/>
            <a:tailEnd/>
          </a:ln>
        </p:spPr>
        <p:txBody>
          <a:bodyPr/>
          <a:lstStyle/>
          <a:p>
            <a:pPr algn="ctr">
              <a:lnSpc>
                <a:spcPct val="80000"/>
              </a:lnSpc>
              <a:spcBef>
                <a:spcPct val="20000"/>
              </a:spcBef>
            </a:pPr>
            <a:r>
              <a:rPr lang="en-US" sz="3200" b="1" dirty="0" smtClean="0"/>
              <a:t>HOME WITH THE LORD JESUS FOREVER</a:t>
            </a:r>
            <a:endParaRPr lang="en-US" sz="3200" b="1" dirty="0"/>
          </a:p>
        </p:txBody>
      </p:sp>
      <p:pic>
        <p:nvPicPr>
          <p:cNvPr id="1026" name="Picture 2" descr="C:\Users\Windows 10\Desktop\Philippine pictures-all\EXTRAS\IMG_0678 2 FRAME.JPG"/>
          <p:cNvPicPr>
            <a:picLocks noChangeAspect="1" noChangeArrowheads="1"/>
          </p:cNvPicPr>
          <p:nvPr/>
        </p:nvPicPr>
        <p:blipFill>
          <a:blip r:embed="rId3"/>
          <a:srcRect/>
          <a:stretch>
            <a:fillRect/>
          </a:stretch>
        </p:blipFill>
        <p:spPr bwMode="auto">
          <a:xfrm>
            <a:off x="2667000" y="736310"/>
            <a:ext cx="6477000" cy="6121690"/>
          </a:xfrm>
          <a:prstGeom prst="rect">
            <a:avLst/>
          </a:prstGeom>
          <a:noFill/>
        </p:spPr>
      </p:pic>
      <p:pic>
        <p:nvPicPr>
          <p:cNvPr id="4" name="9. Amazing Grace 3-56.mp3">
            <a:hlinkClick r:id="" action="ppaction://media"/>
          </p:cNvPr>
          <p:cNvPicPr>
            <a:picLocks noRot="1" noChangeAspect="1"/>
          </p:cNvPicPr>
          <p:nvPr>
            <a:audioFile r:link="rId1"/>
          </p:nvPr>
        </p:nvPicPr>
        <p:blipFill>
          <a:blip r:embed="rId4"/>
          <a:stretch>
            <a:fillRect/>
          </a:stretch>
        </p:blipFill>
        <p:spPr>
          <a:xfrm>
            <a:off x="228600" y="5791200"/>
            <a:ext cx="1066800" cy="1066800"/>
          </a:xfrm>
          <a:prstGeom prst="rect">
            <a:avLst/>
          </a:prstGeom>
        </p:spPr>
      </p:pic>
      <p:sp>
        <p:nvSpPr>
          <p:cNvPr id="5" name="TextBox 4"/>
          <p:cNvSpPr txBox="1"/>
          <p:nvPr/>
        </p:nvSpPr>
        <p:spPr>
          <a:xfrm>
            <a:off x="76200" y="1981200"/>
            <a:ext cx="2890535" cy="3139321"/>
          </a:xfrm>
          <a:prstGeom prst="rect">
            <a:avLst/>
          </a:prstGeom>
          <a:noFill/>
        </p:spPr>
        <p:txBody>
          <a:bodyPr wrap="none" rtlCol="0">
            <a:spAutoFit/>
          </a:bodyPr>
          <a:lstStyle/>
          <a:p>
            <a:r>
              <a:rPr lang="en-US" b="1" dirty="0" smtClean="0"/>
              <a:t>Date of Birth: </a:t>
            </a:r>
            <a:br>
              <a:rPr lang="en-US" b="1" dirty="0" smtClean="0"/>
            </a:br>
            <a:r>
              <a:rPr lang="en-US" b="1" dirty="0" smtClean="0"/>
              <a:t>December 26, 1965 </a:t>
            </a:r>
            <a:br>
              <a:rPr lang="en-US" b="1" dirty="0" smtClean="0"/>
            </a:br>
            <a:endParaRPr lang="en-US" b="1" dirty="0" smtClean="0"/>
          </a:p>
          <a:p>
            <a:r>
              <a:rPr lang="en-US" b="1" dirty="0" smtClean="0"/>
              <a:t>Date of Home Going: </a:t>
            </a:r>
            <a:br>
              <a:rPr lang="en-US" b="1" dirty="0" smtClean="0"/>
            </a:br>
            <a:r>
              <a:rPr lang="en-US" b="1" dirty="0" smtClean="0"/>
              <a:t>September 3, 2021</a:t>
            </a:r>
          </a:p>
          <a:p>
            <a:endParaRPr lang="en-US" b="1" dirty="0" smtClean="0"/>
          </a:p>
          <a:p>
            <a:r>
              <a:rPr lang="en-US" b="1" dirty="0" smtClean="0"/>
              <a:t>Age at Home Going: </a:t>
            </a:r>
            <a:br>
              <a:rPr lang="en-US" b="1" dirty="0" smtClean="0"/>
            </a:br>
            <a:r>
              <a:rPr lang="en-US" b="1" dirty="0" smtClean="0"/>
              <a:t>55 yrs and 8 mo. </a:t>
            </a:r>
            <a:br>
              <a:rPr lang="en-US" b="1" dirty="0" smtClean="0"/>
            </a:br>
            <a:endParaRPr lang="en-US" b="1" dirty="0" smtClean="0"/>
          </a:p>
          <a:p>
            <a:r>
              <a:rPr lang="en-US" b="1" dirty="0" smtClean="0"/>
              <a:t>Date of Salvation: </a:t>
            </a:r>
            <a:br>
              <a:rPr lang="en-US" b="1" dirty="0" smtClean="0"/>
            </a:br>
            <a:r>
              <a:rPr lang="en-US" b="1" dirty="0" smtClean="0"/>
              <a:t>May 16, 1986 (20 yrs old)</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180)">
                                      <p:cBhvr>
                                        <p:cTn id="6" dur="1" fill="hold"/>
                                        <p:tgtEl>
                                          <p:spTgt spid="4"/>
                                        </p:tgtEl>
                                      </p:cBhvr>
                                    </p:cmd>
                                  </p:childTnLst>
                                </p:cTn>
                              </p:par>
                              <p:par>
                                <p:cTn id="7" presetID="10" presetClass="entr" presetSubtype="0" fill="hold" grpId="0" nodeType="withEffect">
                                  <p:stCondLst>
                                    <p:cond delay="0"/>
                                  </p:stCondLst>
                                  <p:childTnLst>
                                    <p:set>
                                      <p:cBhvr>
                                        <p:cTn id="8" dur="1" fill="hold">
                                          <p:stCondLst>
                                            <p:cond delay="0"/>
                                          </p:stCondLst>
                                        </p:cTn>
                                        <p:tgtEl>
                                          <p:spTgt spid="3091"/>
                                        </p:tgtEl>
                                        <p:attrNameLst>
                                          <p:attrName>style.visibility</p:attrName>
                                        </p:attrNameLst>
                                      </p:cBhvr>
                                      <p:to>
                                        <p:strVal val="visible"/>
                                      </p:to>
                                    </p:set>
                                    <p:animEffect transition="in" filter="fade">
                                      <p:cBhvr>
                                        <p:cTn id="9" dur="500"/>
                                        <p:tgtEl>
                                          <p:spTgt spid="3091"/>
                                        </p:tgtEl>
                                      </p:cBhvr>
                                    </p:animEffect>
                                  </p:childTnLst>
                                </p:cTn>
                              </p:par>
                              <p:par>
                                <p:cTn id="10" presetID="27" presetClass="entr" presetSubtype="0" fill="hold" grpId="0" nodeType="withEffect">
                                  <p:stCondLst>
                                    <p:cond delay="3000"/>
                                  </p:stCondLst>
                                  <p:iterate type="lt">
                                    <p:tmPct val="50000"/>
                                  </p:iterate>
                                  <p:childTnLst>
                                    <p:set>
                                      <p:cBhvr>
                                        <p:cTn id="11" dur="1" fill="hold">
                                          <p:stCondLst>
                                            <p:cond delay="0"/>
                                          </p:stCondLst>
                                        </p:cTn>
                                        <p:tgtEl>
                                          <p:spTgt spid="5"/>
                                        </p:tgtEl>
                                        <p:attrNameLst>
                                          <p:attrName>style.visibility</p:attrName>
                                        </p:attrNameLst>
                                      </p:cBhvr>
                                      <p:to>
                                        <p:strVal val="visible"/>
                                      </p:to>
                                    </p:set>
                                    <p:anim calcmode="discrete" valueType="clr">
                                      <p:cBhvr override="childStyle">
                                        <p:cTn id="12" dur="50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13" dur="500"/>
                                        <p:tgtEl>
                                          <p:spTgt spid="5"/>
                                        </p:tgtEl>
                                        <p:attrNameLst>
                                          <p:attrName>fillcolor</p:attrName>
                                        </p:attrNameLst>
                                      </p:cBhvr>
                                      <p:tavLst>
                                        <p:tav tm="0">
                                          <p:val>
                                            <p:clrVal>
                                              <a:schemeClr val="accent2"/>
                                            </p:clrVal>
                                          </p:val>
                                        </p:tav>
                                        <p:tav tm="50000">
                                          <p:val>
                                            <p:clrVal>
                                              <a:schemeClr val="hlink"/>
                                            </p:clrVal>
                                          </p:val>
                                        </p:tav>
                                      </p:tavLst>
                                    </p:anim>
                                    <p:set>
                                      <p:cBhvr>
                                        <p:cTn id="14" dur="500"/>
                                        <p:tgtEl>
                                          <p:spTgt spid="5"/>
                                        </p:tgtEl>
                                        <p:attrNameLst>
                                          <p:attrName>fill.type</p:attrName>
                                        </p:attrNameLst>
                                      </p:cBhvr>
                                      <p:to>
                                        <p:strVal val="solid"/>
                                      </p:to>
                                    </p:set>
                                  </p:childTnLst>
                                </p:cTn>
                              </p:par>
                              <p:par>
                                <p:cTn id="15" presetID="10" presetClass="entr" presetSubtype="0" fill="hold" nodeType="withEffect">
                                  <p:stCondLst>
                                    <p:cond delay="2000"/>
                                  </p:stCondLst>
                                  <p:childTnLst>
                                    <p:set>
                                      <p:cBhvr>
                                        <p:cTn id="16" dur="1" fill="hold">
                                          <p:stCondLst>
                                            <p:cond delay="0"/>
                                          </p:stCondLst>
                                        </p:cTn>
                                        <p:tgtEl>
                                          <p:spTgt spid="1026"/>
                                        </p:tgtEl>
                                        <p:attrNameLst>
                                          <p:attrName>style.visibility</p:attrName>
                                        </p:attrNameLst>
                                      </p:cBhvr>
                                      <p:to>
                                        <p:strVal val="visible"/>
                                      </p:to>
                                    </p:set>
                                    <p:animEffect transition="in" filter="fade">
                                      <p:cBhvr>
                                        <p:cTn id="17" dur="2000"/>
                                        <p:tgtEl>
                                          <p:spTgt spid="1026"/>
                                        </p:tgtEl>
                                      </p:cBhvr>
                                    </p:animEffect>
                                  </p:childTnLst>
                                </p:cTn>
                              </p:par>
                            </p:childTnLst>
                          </p:cTn>
                        </p:par>
                        <p:par>
                          <p:cTn id="18" fill="hold">
                            <p:stCondLst>
                              <p:cond delay="33500"/>
                            </p:stCondLst>
                            <p:childTnLst>
                              <p:par>
                                <p:cTn id="19" presetID="10" presetClass="exit" presetSubtype="0" fill="hold" nodeType="afterEffect">
                                  <p:stCondLst>
                                    <p:cond delay="3500"/>
                                  </p:stCondLst>
                                  <p:childTnLst>
                                    <p:animEffect transition="out" filter="fade">
                                      <p:cBhvr>
                                        <p:cTn id="20" dur="5000"/>
                                        <p:tgtEl>
                                          <p:spTgt spid="1026"/>
                                        </p:tgtEl>
                                      </p:cBhvr>
                                    </p:animEffect>
                                    <p:set>
                                      <p:cBhvr>
                                        <p:cTn id="21" dur="1" fill="hold">
                                          <p:stCondLst>
                                            <p:cond delay="4999"/>
                                          </p:stCondLst>
                                        </p:cTn>
                                        <p:tgtEl>
                                          <p:spTgt spid="1026"/>
                                        </p:tgtEl>
                                        <p:attrNameLst>
                                          <p:attrName>style.visibility</p:attrName>
                                        </p:attrNameLst>
                                      </p:cBhvr>
                                      <p:to>
                                        <p:strVal val="hidden"/>
                                      </p:to>
                                    </p:set>
                                  </p:childTnLst>
                                </p:cTn>
                              </p:par>
                              <p:par>
                                <p:cTn id="22" presetID="10" presetClass="exit" presetSubtype="0" fill="hold" grpId="1" nodeType="withEffect">
                                  <p:stCondLst>
                                    <p:cond delay="0"/>
                                  </p:stCondLst>
                                  <p:childTnLst>
                                    <p:animEffect transition="out" filter="fade">
                                      <p:cBhvr>
                                        <p:cTn id="23" dur="5000"/>
                                        <p:tgtEl>
                                          <p:spTgt spid="3091"/>
                                        </p:tgtEl>
                                      </p:cBhvr>
                                    </p:animEffect>
                                    <p:set>
                                      <p:cBhvr>
                                        <p:cTn id="24" dur="1" fill="hold">
                                          <p:stCondLst>
                                            <p:cond delay="4999"/>
                                          </p:stCondLst>
                                        </p:cTn>
                                        <p:tgtEl>
                                          <p:spTgt spid="3091"/>
                                        </p:tgtEl>
                                        <p:attrNameLst>
                                          <p:attrName>style.visibility</p:attrName>
                                        </p:attrNameLst>
                                      </p:cBhvr>
                                      <p:to>
                                        <p:strVal val="hidden"/>
                                      </p:to>
                                    </p:set>
                                  </p:childTnLst>
                                </p:cTn>
                              </p:par>
                              <p:par>
                                <p:cTn id="25" presetID="10" presetClass="exit" presetSubtype="0" fill="hold" grpId="1" nodeType="withEffect">
                                  <p:stCondLst>
                                    <p:cond delay="3000"/>
                                  </p:stCondLst>
                                  <p:iterate type="lt">
                                    <p:tmPct val="0"/>
                                  </p:iterate>
                                  <p:childTnLst>
                                    <p:animEffect transition="out" filter="fade">
                                      <p:cBhvr>
                                        <p:cTn id="26" dur="500"/>
                                        <p:tgtEl>
                                          <p:spTgt spid="5"/>
                                        </p:tgtEl>
                                      </p:cBhvr>
                                    </p:animEffect>
                                    <p:set>
                                      <p:cBhvr>
                                        <p:cTn id="27"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audio>
              <p:cMediaNode numSld="25" showWhenStopped="0">
                <p:cTn id="28" fill="remove" display="0">
                  <p:stCondLst>
                    <p:cond delay="indefinite"/>
                  </p:stCondLst>
                  <p:endCondLst>
                    <p:cond evt="onPrev" delay="0">
                      <p:tgtEl>
                        <p:sldTgt/>
                      </p:tgtEl>
                    </p:cond>
                    <p:cond evt="onStopAudio" delay="0">
                      <p:tgtEl>
                        <p:sldTgt/>
                      </p:tgtEl>
                    </p:cond>
                  </p:endCondLst>
                </p:cTn>
                <p:tgtEl>
                  <p:spTgt spid="4"/>
                </p:tgtEl>
              </p:cMediaNode>
            </p:audio>
          </p:childTnLst>
        </p:cTn>
      </p:par>
    </p:tnLst>
    <p:bldLst>
      <p:bldP spid="3091" grpId="0" animBg="1"/>
      <p:bldP spid="3091" grpId="1" animBg="1"/>
      <p:bldP spid="5" grpId="0"/>
      <p:bldP spid="5"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9"/>
          <p:cNvSpPr>
            <a:spLocks noChangeArrowheads="1"/>
          </p:cNvSpPr>
          <p:nvPr/>
        </p:nvSpPr>
        <p:spPr bwMode="auto">
          <a:xfrm>
            <a:off x="533400" y="762000"/>
            <a:ext cx="8077200" cy="1752600"/>
          </a:xfrm>
          <a:prstGeom prst="rect">
            <a:avLst/>
          </a:prstGeom>
          <a:solidFill>
            <a:srgbClr val="F9FDA1"/>
          </a:solidFill>
          <a:ln w="28575">
            <a:solidFill>
              <a:schemeClr val="tx1"/>
            </a:solidFill>
            <a:miter lim="800000"/>
            <a:headEnd/>
            <a:tailEnd/>
          </a:ln>
        </p:spPr>
        <p:txBody>
          <a:bodyPr/>
          <a:lstStyle/>
          <a:p>
            <a:pPr algn="ctr">
              <a:lnSpc>
                <a:spcPct val="80000"/>
              </a:lnSpc>
              <a:spcBef>
                <a:spcPct val="20000"/>
              </a:spcBef>
            </a:pPr>
            <a:r>
              <a:rPr lang="en-US" sz="4000" b="1" dirty="0" smtClean="0"/>
              <a:t>PASTOR, WOULD YOU</a:t>
            </a:r>
          </a:p>
          <a:p>
            <a:pPr algn="ctr">
              <a:lnSpc>
                <a:spcPct val="80000"/>
              </a:lnSpc>
              <a:spcBef>
                <a:spcPct val="20000"/>
              </a:spcBef>
            </a:pPr>
            <a:r>
              <a:rPr lang="en-US" sz="4000" b="1" dirty="0" smtClean="0"/>
              <a:t>PLEASE COME AND GIVE</a:t>
            </a:r>
          </a:p>
          <a:p>
            <a:pPr algn="ctr">
              <a:lnSpc>
                <a:spcPct val="80000"/>
              </a:lnSpc>
              <a:spcBef>
                <a:spcPct val="20000"/>
              </a:spcBef>
            </a:pPr>
            <a:r>
              <a:rPr lang="en-US" sz="4000" b="1" dirty="0" smtClean="0"/>
              <a:t>THE </a:t>
            </a:r>
            <a:r>
              <a:rPr lang="en-US" sz="4000" b="1" dirty="0" smtClean="0"/>
              <a:t>INVITATION.</a:t>
            </a: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2"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3" nodeType="clickEffect">
                                  <p:stCondLst>
                                    <p:cond delay="0"/>
                                  </p:stCondLst>
                                  <p:childTnLst>
                                    <p:animEffect transition="out" filter="fade">
                                      <p:cBhvr>
                                        <p:cTn id="11" dur="3000"/>
                                        <p:tgtEl>
                                          <p:spTgt spid="2"/>
                                        </p:tgtEl>
                                      </p:cBhvr>
                                    </p:animEffect>
                                    <p:set>
                                      <p:cBhvr>
                                        <p:cTn id="12" dur="1" fill="hold">
                                          <p:stCondLst>
                                            <p:cond delay="2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2" animBg="1"/>
      <p:bldP spid="2" grpId="3"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152400" y="-76200"/>
            <a:ext cx="8839200" cy="2209800"/>
          </a:xfrm>
          <a:prstGeom prst="rect">
            <a:avLst/>
          </a:prstGeom>
        </p:spPr>
        <p:txBody>
          <a:bodyPr/>
          <a:lstStyle/>
          <a:p>
            <a:r>
              <a:rPr lang="en-US" sz="3200" b="1" dirty="0" smtClean="0"/>
              <a:t>The Apostle Paul wrote in 2 </a:t>
            </a:r>
            <a:r>
              <a:rPr lang="en-US" sz="3200" b="1" dirty="0" smtClean="0"/>
              <a:t>Tim. 4:6-8  </a:t>
            </a:r>
            <a:r>
              <a:rPr lang="en-US" sz="3200" b="1" dirty="0" smtClean="0"/>
              <a:t>“For </a:t>
            </a:r>
            <a:r>
              <a:rPr lang="en-US" sz="3200" b="1" dirty="0" smtClean="0"/>
              <a:t>I am now ready to be offered, and the time of my departure is at hand. I have fought a good fight, I have finished my course, I have kept the faith: </a:t>
            </a:r>
          </a:p>
        </p:txBody>
      </p:sp>
      <p:sp>
        <p:nvSpPr>
          <p:cNvPr id="3" name="Rectangle 3"/>
          <p:cNvSpPr txBox="1">
            <a:spLocks noChangeArrowheads="1"/>
          </p:cNvSpPr>
          <p:nvPr/>
        </p:nvSpPr>
        <p:spPr>
          <a:xfrm>
            <a:off x="152400" y="4800600"/>
            <a:ext cx="8839200" cy="1981200"/>
          </a:xfrm>
          <a:prstGeom prst="rect">
            <a:avLst/>
          </a:prstGeom>
          <a:solidFill>
            <a:schemeClr val="accent2">
              <a:lumMod val="75000"/>
            </a:schemeClr>
          </a:solidFill>
        </p:spPr>
        <p:txBody>
          <a:bodyPr/>
          <a:lstStyle/>
          <a:p>
            <a:r>
              <a:rPr lang="en-US" sz="3200" b="1" dirty="0" smtClean="0">
                <a:solidFill>
                  <a:schemeClr val="bg1"/>
                </a:solidFill>
              </a:rPr>
              <a:t>Pastor Toquero continued to witness to others about Jesus even while deathly sick until his last breath. “He fought a good fight, He finished his course, He kept the faith.” </a:t>
            </a:r>
          </a:p>
        </p:txBody>
      </p:sp>
      <p:sp>
        <p:nvSpPr>
          <p:cNvPr id="4" name="Rectangle 3"/>
          <p:cNvSpPr txBox="1">
            <a:spLocks noChangeArrowheads="1"/>
          </p:cNvSpPr>
          <p:nvPr/>
        </p:nvSpPr>
        <p:spPr>
          <a:xfrm>
            <a:off x="152400" y="2286000"/>
            <a:ext cx="8839200" cy="2514600"/>
          </a:xfrm>
          <a:prstGeom prst="rect">
            <a:avLst/>
          </a:prstGeom>
        </p:spPr>
        <p:txBody>
          <a:bodyPr/>
          <a:lstStyle/>
          <a:p>
            <a:r>
              <a:rPr lang="en-US" sz="3200" b="1" dirty="0" smtClean="0"/>
              <a:t>Henceforth there is laid up for me a crown of righteousness, which the Lord, the righteous judge, shall give me at that day: and not to me only, but unto all them also that love his appearing.”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bg/>
                                          </p:spTgt>
                                        </p:tgtEl>
                                        <p:attrNameLst>
                                          <p:attrName>style.visibility</p:attrName>
                                        </p:attrNameLst>
                                      </p:cBhvr>
                                      <p:to>
                                        <p:strVal val="visible"/>
                                      </p:to>
                                    </p:set>
                                    <p:animEffect transition="in" filter="fade">
                                      <p:cBhvr>
                                        <p:cTn id="17" dur="2000"/>
                                        <p:tgtEl>
                                          <p:spTgt spid="3">
                                            <p:bg/>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fade">
                                      <p:cBhvr>
                                        <p:cTn id="20"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uiExpand="1" build="p" animBg="1"/>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subTitle" idx="1"/>
          </p:nvPr>
        </p:nvSpPr>
        <p:spPr>
          <a:xfrm>
            <a:off x="0" y="990600"/>
            <a:ext cx="3962400" cy="2209800"/>
          </a:xfrm>
        </p:spPr>
        <p:txBody>
          <a:bodyPr/>
          <a:lstStyle/>
          <a:p>
            <a:pPr algn="l">
              <a:lnSpc>
                <a:spcPct val="80000"/>
              </a:lnSpc>
            </a:pPr>
            <a:r>
              <a:rPr lang="en-US" sz="2800" b="1" dirty="0" smtClean="0"/>
              <a:t>God has blessed my wife Carol (in Heaven) and me for many years with the dear friendship of Pastor &amp; Mrs. Toquero.</a:t>
            </a:r>
          </a:p>
        </p:txBody>
      </p:sp>
      <p:sp>
        <p:nvSpPr>
          <p:cNvPr id="3091" name="Rectangle 19"/>
          <p:cNvSpPr>
            <a:spLocks noChangeArrowheads="1"/>
          </p:cNvSpPr>
          <p:nvPr/>
        </p:nvSpPr>
        <p:spPr bwMode="auto">
          <a:xfrm>
            <a:off x="609600" y="76200"/>
            <a:ext cx="8077200" cy="914400"/>
          </a:xfrm>
          <a:prstGeom prst="rect">
            <a:avLst/>
          </a:prstGeom>
          <a:solidFill>
            <a:srgbClr val="F9FDA1"/>
          </a:solidFill>
          <a:ln w="28575">
            <a:solidFill>
              <a:schemeClr val="tx1"/>
            </a:solidFill>
            <a:miter lim="800000"/>
            <a:headEnd/>
            <a:tailEnd/>
          </a:ln>
        </p:spPr>
        <p:txBody>
          <a:bodyPr/>
          <a:lstStyle/>
          <a:p>
            <a:pPr algn="ctr">
              <a:lnSpc>
                <a:spcPct val="80000"/>
              </a:lnSpc>
              <a:spcBef>
                <a:spcPct val="20000"/>
              </a:spcBef>
            </a:pPr>
            <a:r>
              <a:rPr lang="en-US" sz="3200" b="1" dirty="0" smtClean="0"/>
              <a:t>PASTOR GILBERT TOQUERO</a:t>
            </a:r>
          </a:p>
          <a:p>
            <a:pPr algn="ctr">
              <a:lnSpc>
                <a:spcPct val="80000"/>
              </a:lnSpc>
              <a:spcBef>
                <a:spcPct val="20000"/>
              </a:spcBef>
            </a:pPr>
            <a:r>
              <a:rPr lang="en-US" sz="3200" b="1" dirty="0" smtClean="0"/>
              <a:t>IS IN HEAVEN TODAY.</a:t>
            </a:r>
            <a:endParaRPr lang="en-US" sz="3200" b="1" dirty="0"/>
          </a:p>
        </p:txBody>
      </p:sp>
      <p:sp>
        <p:nvSpPr>
          <p:cNvPr id="7" name="Rectangle 3"/>
          <p:cNvSpPr txBox="1">
            <a:spLocks noChangeArrowheads="1"/>
          </p:cNvSpPr>
          <p:nvPr/>
        </p:nvSpPr>
        <p:spPr bwMode="auto">
          <a:xfrm>
            <a:off x="0" y="3200400"/>
            <a:ext cx="3962400" cy="1828800"/>
          </a:xfrm>
          <a:prstGeom prst="rect">
            <a:avLst/>
          </a:prstGeom>
          <a:noFill/>
          <a:ln w="9525">
            <a:noFill/>
            <a:miter lim="800000"/>
            <a:headEnd/>
            <a:tailEnd/>
          </a:ln>
        </p:spPr>
        <p:txBody>
          <a:bodyPr/>
          <a:lstStyle/>
          <a:p>
            <a:pPr eaLnBrk="0" hangingPunct="0">
              <a:lnSpc>
                <a:spcPct val="80000"/>
              </a:lnSpc>
              <a:spcBef>
                <a:spcPct val="20000"/>
              </a:spcBef>
              <a:defRPr/>
            </a:pPr>
            <a:r>
              <a:rPr lang="en-US" sz="2800" b="1" kern="0" dirty="0" smtClean="0">
                <a:latin typeface="+mn-lt"/>
              </a:rPr>
              <a:t>What a blessed treasure they have been, working side by side together in the service for our Lord.</a:t>
            </a:r>
            <a:endParaRPr lang="en-US" sz="2800" b="1" kern="0" dirty="0">
              <a:latin typeface="+mn-lt"/>
            </a:endParaRPr>
          </a:p>
        </p:txBody>
      </p:sp>
      <p:sp>
        <p:nvSpPr>
          <p:cNvPr id="8" name="Rectangle 3"/>
          <p:cNvSpPr txBox="1">
            <a:spLocks noChangeArrowheads="1"/>
          </p:cNvSpPr>
          <p:nvPr/>
        </p:nvSpPr>
        <p:spPr bwMode="auto">
          <a:xfrm>
            <a:off x="4114800" y="5867400"/>
            <a:ext cx="4648200" cy="762000"/>
          </a:xfrm>
          <a:prstGeom prst="rect">
            <a:avLst/>
          </a:prstGeom>
          <a:solidFill>
            <a:schemeClr val="accent2">
              <a:lumMod val="75000"/>
            </a:schemeClr>
          </a:solidFill>
          <a:ln w="9525">
            <a:noFill/>
            <a:miter lim="800000"/>
            <a:headEnd/>
            <a:tailEnd/>
          </a:ln>
        </p:spPr>
        <p:txBody>
          <a:bodyPr/>
          <a:lstStyle/>
          <a:p>
            <a:pPr algn="ctr" eaLnBrk="0" hangingPunct="0">
              <a:lnSpc>
                <a:spcPct val="80000"/>
              </a:lnSpc>
              <a:spcBef>
                <a:spcPct val="20000"/>
              </a:spcBef>
              <a:defRPr/>
            </a:pPr>
            <a:r>
              <a:rPr lang="en-US" sz="2800" b="1" kern="0" dirty="0" smtClean="0">
                <a:solidFill>
                  <a:schemeClr val="bg1"/>
                </a:solidFill>
                <a:latin typeface="Arial Black" pitchFamily="34" charset="0"/>
              </a:rPr>
              <a:t>Truly, a faithful </a:t>
            </a:r>
          </a:p>
          <a:p>
            <a:pPr algn="ctr" eaLnBrk="0" hangingPunct="0">
              <a:lnSpc>
                <a:spcPct val="80000"/>
              </a:lnSpc>
              <a:spcBef>
                <a:spcPct val="20000"/>
              </a:spcBef>
              <a:defRPr/>
            </a:pPr>
            <a:r>
              <a:rPr lang="en-US" sz="2800" b="1" kern="0" dirty="0" smtClean="0">
                <a:solidFill>
                  <a:schemeClr val="bg1"/>
                </a:solidFill>
                <a:latin typeface="Arial Black" pitchFamily="34" charset="0"/>
              </a:rPr>
              <a:t>servant of God.</a:t>
            </a:r>
            <a:endParaRPr lang="en-US" sz="2800" b="1" kern="0" dirty="0">
              <a:solidFill>
                <a:schemeClr val="bg1"/>
              </a:solidFill>
              <a:latin typeface="Arial Black" pitchFamily="34" charset="0"/>
            </a:endParaRPr>
          </a:p>
        </p:txBody>
      </p:sp>
      <p:sp>
        <p:nvSpPr>
          <p:cNvPr id="9" name="Rectangle 3"/>
          <p:cNvSpPr txBox="1">
            <a:spLocks noChangeArrowheads="1"/>
          </p:cNvSpPr>
          <p:nvPr/>
        </p:nvSpPr>
        <p:spPr bwMode="auto">
          <a:xfrm>
            <a:off x="0" y="5105400"/>
            <a:ext cx="3886200" cy="1447800"/>
          </a:xfrm>
          <a:prstGeom prst="rect">
            <a:avLst/>
          </a:prstGeom>
          <a:noFill/>
          <a:ln w="9525">
            <a:noFill/>
            <a:miter lim="800000"/>
            <a:headEnd/>
            <a:tailEnd/>
          </a:ln>
        </p:spPr>
        <p:txBody>
          <a:bodyPr/>
          <a:lstStyle/>
          <a:p>
            <a:pPr eaLnBrk="0" hangingPunct="0">
              <a:lnSpc>
                <a:spcPct val="80000"/>
              </a:lnSpc>
              <a:spcBef>
                <a:spcPct val="20000"/>
              </a:spcBef>
              <a:defRPr/>
            </a:pPr>
            <a:r>
              <a:rPr lang="en-US" sz="2800" b="1" kern="0" dirty="0" smtClean="0">
                <a:latin typeface="+mn-lt"/>
              </a:rPr>
              <a:t>All of us will miss Pastor Toquero until we see him in Glory one day.</a:t>
            </a:r>
            <a:endParaRPr lang="en-US" sz="2800" b="1" kern="0" dirty="0">
              <a:latin typeface="+mn-lt"/>
            </a:endParaRPr>
          </a:p>
        </p:txBody>
      </p:sp>
      <p:pic>
        <p:nvPicPr>
          <p:cNvPr id="1029" name="Picture 5" descr="C:\Users\Windows 10\Desktop\IMG_0678 11.JPG"/>
          <p:cNvPicPr>
            <a:picLocks noChangeAspect="1" noChangeArrowheads="1"/>
          </p:cNvPicPr>
          <p:nvPr/>
        </p:nvPicPr>
        <p:blipFill>
          <a:blip r:embed="rId2"/>
          <a:srcRect/>
          <a:stretch>
            <a:fillRect/>
          </a:stretch>
        </p:blipFill>
        <p:spPr bwMode="auto">
          <a:xfrm>
            <a:off x="4038600" y="1219200"/>
            <a:ext cx="4648200" cy="4114800"/>
          </a:xfrm>
          <a:prstGeom prst="rect">
            <a:avLst/>
          </a:prstGeom>
          <a:noFill/>
        </p:spPr>
      </p:pic>
      <p:pic>
        <p:nvPicPr>
          <p:cNvPr id="12" name="Picture 3" descr="C:\Users\Windows 10\Desktop\IMG_2278 2.JPG"/>
          <p:cNvPicPr>
            <a:picLocks noChangeAspect="1" noChangeArrowheads="1"/>
          </p:cNvPicPr>
          <p:nvPr/>
        </p:nvPicPr>
        <p:blipFill>
          <a:blip r:embed="rId3"/>
          <a:srcRect/>
          <a:stretch>
            <a:fillRect/>
          </a:stretch>
        </p:blipFill>
        <p:spPr bwMode="auto">
          <a:xfrm>
            <a:off x="3962400" y="1219200"/>
            <a:ext cx="4953000" cy="4419600"/>
          </a:xfrm>
          <a:prstGeom prst="rect">
            <a:avLst/>
          </a:prstGeom>
          <a:noFill/>
        </p:spPr>
      </p:pic>
      <p:pic>
        <p:nvPicPr>
          <p:cNvPr id="13" name="Picture 4" descr="C:\Users\Windows 10\Desktop\IMG_2479 2.JPG"/>
          <p:cNvPicPr>
            <a:picLocks noChangeAspect="1" noChangeArrowheads="1"/>
          </p:cNvPicPr>
          <p:nvPr/>
        </p:nvPicPr>
        <p:blipFill>
          <a:blip r:embed="rId4"/>
          <a:srcRect/>
          <a:stretch>
            <a:fillRect/>
          </a:stretch>
        </p:blipFill>
        <p:spPr bwMode="auto">
          <a:xfrm>
            <a:off x="3886200" y="1143000"/>
            <a:ext cx="5029200" cy="4495800"/>
          </a:xfrm>
          <a:prstGeom prst="rect">
            <a:avLst/>
          </a:prstGeom>
          <a:noFill/>
          <a:ln w="38100">
            <a:solidFill>
              <a:schemeClr val="tx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91"/>
                                        </p:tgtEl>
                                        <p:attrNameLst>
                                          <p:attrName>style.visibility</p:attrName>
                                        </p:attrNameLst>
                                      </p:cBhvr>
                                      <p:to>
                                        <p:strVal val="visible"/>
                                      </p:to>
                                    </p:set>
                                    <p:animEffect transition="in" filter="fade">
                                      <p:cBhvr>
                                        <p:cTn id="7" dur="500"/>
                                        <p:tgtEl>
                                          <p:spTgt spid="3091"/>
                                        </p:tgtEl>
                                      </p:cBhvr>
                                    </p:animEffect>
                                  </p:childTnLst>
                                </p:cTn>
                              </p:par>
                              <p:par>
                                <p:cTn id="8" presetID="10" presetClass="entr" presetSubtype="0" fill="hold" nodeType="withEffect">
                                  <p:stCondLst>
                                    <p:cond delay="0"/>
                                  </p:stCondLst>
                                  <p:childTnLst>
                                    <p:set>
                                      <p:cBhvr>
                                        <p:cTn id="9" dur="1" fill="hold">
                                          <p:stCondLst>
                                            <p:cond delay="0"/>
                                          </p:stCondLst>
                                        </p:cTn>
                                        <p:tgtEl>
                                          <p:spTgt spid="1029"/>
                                        </p:tgtEl>
                                        <p:attrNameLst>
                                          <p:attrName>style.visibility</p:attrName>
                                        </p:attrNameLst>
                                      </p:cBhvr>
                                      <p:to>
                                        <p:strVal val="visible"/>
                                      </p:to>
                                    </p:set>
                                    <p:animEffect transition="in" filter="fade">
                                      <p:cBhvr>
                                        <p:cTn id="10" dur="500"/>
                                        <p:tgtEl>
                                          <p:spTgt spid="1029"/>
                                        </p:tgtEl>
                                      </p:cBhvr>
                                    </p:animEffect>
                                  </p:childTnLst>
                                </p:cTn>
                              </p:par>
                            </p:childTnLst>
                          </p:cTn>
                        </p:par>
                        <p:par>
                          <p:cTn id="11" fill="hold">
                            <p:stCondLst>
                              <p:cond delay="500"/>
                            </p:stCondLst>
                            <p:childTnLst>
                              <p:par>
                                <p:cTn id="12" presetID="10" presetClass="entr" presetSubtype="0" fill="hold" grpId="0" nodeType="afterEffect">
                                  <p:stCondLst>
                                    <p:cond delay="1500"/>
                                  </p:stCondLst>
                                  <p:childTnLst>
                                    <p:set>
                                      <p:cBhvr>
                                        <p:cTn id="13" dur="1" fill="hold">
                                          <p:stCondLst>
                                            <p:cond delay="0"/>
                                          </p:stCondLst>
                                        </p:cTn>
                                        <p:tgtEl>
                                          <p:spTgt spid="17410">
                                            <p:txEl>
                                              <p:pRg st="0" end="0"/>
                                            </p:txEl>
                                          </p:spTgt>
                                        </p:tgtEl>
                                        <p:attrNameLst>
                                          <p:attrName>style.visibility</p:attrName>
                                        </p:attrNameLst>
                                      </p:cBhvr>
                                      <p:to>
                                        <p:strVal val="visible"/>
                                      </p:to>
                                    </p:set>
                                    <p:animEffect transition="in" filter="fade">
                                      <p:cBhvr>
                                        <p:cTn id="14" dur="2000"/>
                                        <p:tgtEl>
                                          <p:spTgt spid="17410">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par>
                                <p:cTn id="20" presetID="10" presetClass="entr" presetSubtype="0"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0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par>
                                <p:cTn id="28" presetID="9" presetClass="entr" presetSubtype="0" fill="hold"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dissolve">
                                      <p:cBhvr>
                                        <p:cTn id="30" dur="500"/>
                                        <p:tgtEl>
                                          <p:spTgt spid="13"/>
                                        </p:tgtEl>
                                      </p:cBhvr>
                                    </p:animEffect>
                                  </p:childTnLst>
                                </p:cTn>
                              </p:par>
                              <p:par>
                                <p:cTn id="31" presetID="10" presetClass="entr" presetSubtype="0" fill="hold" nodeType="withEffect">
                                  <p:stCondLst>
                                    <p:cond delay="500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build="p"/>
      <p:bldP spid="3091" grpId="0" animBg="1"/>
      <p:bldP spid="7"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228600" y="228600"/>
            <a:ext cx="8763000" cy="1676400"/>
          </a:xfrm>
          <a:prstGeom prst="rect">
            <a:avLst/>
          </a:prstGeom>
          <a:solidFill>
            <a:srgbClr val="F9FDA1"/>
          </a:solidFill>
          <a:ln w="28575">
            <a:solidFill>
              <a:schemeClr val="tx1"/>
            </a:solidFill>
            <a:miter lim="800000"/>
            <a:headEnd/>
            <a:tailEnd/>
          </a:ln>
        </p:spPr>
        <p:txBody>
          <a:bodyPr/>
          <a:lstStyle/>
          <a:p>
            <a:r>
              <a:rPr lang="en-US" sz="3600" b="1" dirty="0" smtClean="0"/>
              <a:t>I was asked to </a:t>
            </a:r>
            <a:r>
              <a:rPr lang="en-US" sz="3600" b="1" dirty="0"/>
              <a:t>participate in this special </a:t>
            </a:r>
            <a:r>
              <a:rPr lang="en-US" sz="3600" b="1" dirty="0" smtClean="0"/>
              <a:t>victory service </a:t>
            </a:r>
            <a:r>
              <a:rPr lang="en-US" sz="3600" b="1" dirty="0"/>
              <a:t>and I consider it to be an honor to do so.</a:t>
            </a:r>
          </a:p>
          <a:p>
            <a:endParaRPr lang="en-US" sz="3600" dirty="0"/>
          </a:p>
        </p:txBody>
      </p:sp>
      <p:sp>
        <p:nvSpPr>
          <p:cNvPr id="4" name="Rectangle 3"/>
          <p:cNvSpPr>
            <a:spLocks noChangeArrowheads="1"/>
          </p:cNvSpPr>
          <p:nvPr/>
        </p:nvSpPr>
        <p:spPr bwMode="auto">
          <a:xfrm>
            <a:off x="228600" y="2057400"/>
            <a:ext cx="8763000" cy="1676400"/>
          </a:xfrm>
          <a:prstGeom prst="rect">
            <a:avLst/>
          </a:prstGeom>
          <a:solidFill>
            <a:schemeClr val="accent2">
              <a:lumMod val="60000"/>
              <a:lumOff val="40000"/>
            </a:schemeClr>
          </a:solidFill>
          <a:ln w="28575">
            <a:solidFill>
              <a:schemeClr val="tx1"/>
            </a:solidFill>
            <a:miter lim="800000"/>
            <a:headEnd/>
            <a:tailEnd/>
          </a:ln>
        </p:spPr>
        <p:txBody>
          <a:bodyPr/>
          <a:lstStyle/>
          <a:p>
            <a:pPr algn="ctr"/>
            <a:r>
              <a:rPr lang="en-US" sz="3600" b="1" dirty="0" smtClean="0">
                <a:solidFill>
                  <a:srgbClr val="FFFF00"/>
                </a:solidFill>
                <a:effectLst>
                  <a:outerShdw blurRad="38100" dist="38100" dir="2700000" algn="tl">
                    <a:srgbClr val="000000">
                      <a:alpha val="43137"/>
                    </a:srgbClr>
                  </a:outerShdw>
                </a:effectLst>
              </a:rPr>
              <a:t>I give my loving condolences </a:t>
            </a:r>
            <a:endParaRPr lang="en-US" sz="3600" b="1" dirty="0" smtClean="0">
              <a:solidFill>
                <a:srgbClr val="FFFF00"/>
              </a:solidFill>
              <a:effectLst>
                <a:outerShdw blurRad="38100" dist="38100" dir="2700000" algn="tl">
                  <a:srgbClr val="000000">
                    <a:alpha val="43137"/>
                  </a:srgbClr>
                </a:outerShdw>
              </a:effectLst>
            </a:endParaRPr>
          </a:p>
          <a:p>
            <a:pPr algn="ctr"/>
            <a:r>
              <a:rPr lang="en-US" sz="3600" b="1" dirty="0" smtClean="0">
                <a:solidFill>
                  <a:srgbClr val="FFFF00"/>
                </a:solidFill>
                <a:effectLst>
                  <a:outerShdw blurRad="38100" dist="38100" dir="2700000" algn="tl">
                    <a:srgbClr val="000000">
                      <a:alpha val="43137"/>
                    </a:srgbClr>
                  </a:outerShdw>
                </a:effectLst>
              </a:rPr>
              <a:t>to </a:t>
            </a:r>
            <a:r>
              <a:rPr lang="en-US" sz="3600" b="1" dirty="0" smtClean="0">
                <a:solidFill>
                  <a:srgbClr val="FFFF00"/>
                </a:solidFill>
                <a:effectLst>
                  <a:outerShdw blurRad="38100" dist="38100" dir="2700000" algn="tl">
                    <a:srgbClr val="000000">
                      <a:alpha val="43137"/>
                    </a:srgbClr>
                  </a:outerShdw>
                </a:effectLst>
              </a:rPr>
              <a:t>the Toquero family, </a:t>
            </a:r>
            <a:endParaRPr lang="en-US" sz="3600" b="1" dirty="0" smtClean="0">
              <a:solidFill>
                <a:srgbClr val="FFFF00"/>
              </a:solidFill>
              <a:effectLst>
                <a:outerShdw blurRad="38100" dist="38100" dir="2700000" algn="tl">
                  <a:srgbClr val="000000">
                    <a:alpha val="43137"/>
                  </a:srgbClr>
                </a:outerShdw>
              </a:effectLst>
            </a:endParaRPr>
          </a:p>
          <a:p>
            <a:pPr algn="ctr"/>
            <a:r>
              <a:rPr lang="en-US" sz="3600" b="1" smtClean="0">
                <a:solidFill>
                  <a:srgbClr val="FFFF00"/>
                </a:solidFill>
                <a:effectLst>
                  <a:outerShdw blurRad="38100" dist="38100" dir="2700000" algn="tl">
                    <a:srgbClr val="000000">
                      <a:alpha val="43137"/>
                    </a:srgbClr>
                  </a:outerShdw>
                </a:effectLst>
              </a:rPr>
              <a:t>t</a:t>
            </a:r>
            <a:r>
              <a:rPr lang="en-US" sz="3600" b="1" smtClean="0">
                <a:solidFill>
                  <a:srgbClr val="FFFF00"/>
                </a:solidFill>
                <a:effectLst>
                  <a:outerShdw blurRad="38100" dist="38100" dir="2700000" algn="tl">
                    <a:srgbClr val="000000">
                      <a:alpha val="43137"/>
                    </a:srgbClr>
                  </a:outerShdw>
                </a:effectLst>
              </a:rPr>
              <a:t>he LBC </a:t>
            </a:r>
            <a:r>
              <a:rPr lang="en-US" sz="3600" b="1" dirty="0" smtClean="0">
                <a:solidFill>
                  <a:srgbClr val="FFFF00"/>
                </a:solidFill>
                <a:effectLst>
                  <a:outerShdw blurRad="38100" dist="38100" dir="2700000" algn="tl">
                    <a:srgbClr val="000000">
                      <a:alpha val="43137"/>
                    </a:srgbClr>
                  </a:outerShdw>
                </a:effectLst>
              </a:rPr>
              <a:t>church family, and friends.</a:t>
            </a:r>
            <a:endParaRPr lang="en-US" sz="3600" b="1" dirty="0">
              <a:solidFill>
                <a:srgbClr val="FFFF00"/>
              </a:solidFill>
              <a:effectLst>
                <a:outerShdw blurRad="38100" dist="38100" dir="2700000" algn="tl">
                  <a:srgbClr val="000000">
                    <a:alpha val="43137"/>
                  </a:srgbClr>
                </a:outerShdw>
              </a:effectLst>
            </a:endParaRPr>
          </a:p>
          <a:p>
            <a:pPr algn="ctr"/>
            <a:endParaRPr lang="en-US" sz="3600" dirty="0">
              <a:solidFill>
                <a:srgbClr val="FFFF00"/>
              </a:solidFill>
              <a:effectLst>
                <a:outerShdw blurRad="38100" dist="38100" dir="2700000" algn="tl">
                  <a:srgbClr val="000000">
                    <a:alpha val="43137"/>
                  </a:srgbClr>
                </a:outerShdw>
              </a:effectLst>
            </a:endParaRPr>
          </a:p>
        </p:txBody>
      </p:sp>
      <p:sp>
        <p:nvSpPr>
          <p:cNvPr id="6" name="Rectangle 5"/>
          <p:cNvSpPr>
            <a:spLocks noChangeArrowheads="1"/>
          </p:cNvSpPr>
          <p:nvPr/>
        </p:nvSpPr>
        <p:spPr bwMode="auto">
          <a:xfrm>
            <a:off x="228600" y="3886200"/>
            <a:ext cx="8763000" cy="2286000"/>
          </a:xfrm>
          <a:prstGeom prst="rect">
            <a:avLst/>
          </a:prstGeom>
          <a:solidFill>
            <a:srgbClr val="F9FDA1"/>
          </a:solidFill>
          <a:ln w="28575">
            <a:solidFill>
              <a:schemeClr val="tx1"/>
            </a:solidFill>
            <a:miter lim="800000"/>
            <a:headEnd/>
            <a:tailEnd/>
          </a:ln>
        </p:spPr>
        <p:txBody>
          <a:bodyPr/>
          <a:lstStyle/>
          <a:p>
            <a:r>
              <a:rPr lang="en-US" sz="3600" b="1" dirty="0" smtClean="0"/>
              <a:t>I wish I could be there in person to give you my love and this message. I love and miss you dear people more than you will ever know.</a:t>
            </a:r>
            <a:endParaRPr lang="en-US" sz="3600" b="1" dirty="0"/>
          </a:p>
          <a:p>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228600" y="228600"/>
            <a:ext cx="8763000" cy="1676400"/>
          </a:xfrm>
          <a:prstGeom prst="rect">
            <a:avLst/>
          </a:prstGeom>
          <a:solidFill>
            <a:srgbClr val="F9FDA1"/>
          </a:solidFill>
          <a:ln w="28575">
            <a:solidFill>
              <a:schemeClr val="tx1"/>
            </a:solidFill>
            <a:miter lim="800000"/>
            <a:headEnd/>
            <a:tailEnd/>
          </a:ln>
        </p:spPr>
        <p:txBody>
          <a:bodyPr/>
          <a:lstStyle/>
          <a:p>
            <a:r>
              <a:rPr lang="en-US" sz="3600" b="1" dirty="0" smtClean="0"/>
              <a:t>My message today will be somewhat bitter sweet. However, it is the message God has laid upon my heart.</a:t>
            </a:r>
            <a:endParaRPr lang="en-US" sz="3600" b="1" dirty="0"/>
          </a:p>
          <a:p>
            <a:endParaRPr lang="en-US" sz="3600" dirty="0"/>
          </a:p>
        </p:txBody>
      </p:sp>
      <p:sp>
        <p:nvSpPr>
          <p:cNvPr id="4" name="Rectangle 3"/>
          <p:cNvSpPr>
            <a:spLocks noChangeArrowheads="1"/>
          </p:cNvSpPr>
          <p:nvPr/>
        </p:nvSpPr>
        <p:spPr bwMode="auto">
          <a:xfrm>
            <a:off x="228600" y="2286000"/>
            <a:ext cx="8763000" cy="1143000"/>
          </a:xfrm>
          <a:prstGeom prst="rect">
            <a:avLst/>
          </a:prstGeom>
          <a:solidFill>
            <a:srgbClr val="F9FDA1"/>
          </a:solidFill>
          <a:ln w="28575">
            <a:solidFill>
              <a:schemeClr val="tx1"/>
            </a:solidFill>
            <a:miter lim="800000"/>
            <a:headEnd/>
            <a:tailEnd/>
          </a:ln>
        </p:spPr>
        <p:txBody>
          <a:bodyPr/>
          <a:lstStyle/>
          <a:p>
            <a:pPr algn="ctr"/>
            <a:r>
              <a:rPr lang="en-US" sz="3600" b="1" dirty="0" smtClean="0"/>
              <a:t>The topic of this message is:</a:t>
            </a:r>
          </a:p>
          <a:p>
            <a:pPr algn="ctr"/>
            <a:r>
              <a:rPr lang="en-US" sz="3600" b="1" dirty="0" smtClean="0">
                <a:latin typeface="Arial Black" pitchFamily="34" charset="0"/>
              </a:rPr>
              <a:t>DEATH, WHAT COMES NEXT?</a:t>
            </a:r>
            <a:endParaRPr lang="en-US" sz="3600" b="1" dirty="0">
              <a:latin typeface="Arial Black" pitchFamily="34" charset="0"/>
            </a:endParaRPr>
          </a:p>
          <a:p>
            <a:pPr algn="ctr"/>
            <a:endParaRPr lang="en-US" sz="3600" dirty="0"/>
          </a:p>
        </p:txBody>
      </p:sp>
      <p:sp>
        <p:nvSpPr>
          <p:cNvPr id="6" name="Rectangle 5"/>
          <p:cNvSpPr>
            <a:spLocks noChangeArrowheads="1"/>
          </p:cNvSpPr>
          <p:nvPr/>
        </p:nvSpPr>
        <p:spPr bwMode="auto">
          <a:xfrm>
            <a:off x="228600" y="3733800"/>
            <a:ext cx="8763000" cy="2819400"/>
          </a:xfrm>
          <a:prstGeom prst="rect">
            <a:avLst/>
          </a:prstGeom>
          <a:solidFill>
            <a:srgbClr val="F9FDA1"/>
          </a:solidFill>
          <a:ln w="28575">
            <a:solidFill>
              <a:schemeClr val="tx1"/>
            </a:solidFill>
            <a:miter lim="800000"/>
            <a:headEnd/>
            <a:tailEnd/>
          </a:ln>
        </p:spPr>
        <p:txBody>
          <a:bodyPr/>
          <a:lstStyle/>
          <a:p>
            <a:r>
              <a:rPr lang="en-US" sz="3600" b="1" dirty="0" smtClean="0"/>
              <a:t>Many books have been written about this subject, many testimonies have been spoken and many people “say” they have died and came back to life again. They might be interesting </a:t>
            </a:r>
            <a:r>
              <a:rPr lang="en-US" sz="3600" b="1" dirty="0" smtClean="0">
                <a:latin typeface="Arial Black" pitchFamily="34" charset="0"/>
              </a:rPr>
              <a:t>but</a:t>
            </a:r>
            <a:r>
              <a:rPr lang="en-US" sz="3600" b="1" dirty="0" smtClean="0"/>
              <a:t>….</a:t>
            </a:r>
            <a:endParaRPr lang="en-US" sz="3600" b="1" dirty="0"/>
          </a:p>
          <a:p>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228600" y="228600"/>
            <a:ext cx="8763000" cy="2209800"/>
          </a:xfrm>
          <a:prstGeom prst="rect">
            <a:avLst/>
          </a:prstGeom>
          <a:solidFill>
            <a:srgbClr val="F9FDA1"/>
          </a:solidFill>
          <a:ln w="28575">
            <a:solidFill>
              <a:schemeClr val="tx1"/>
            </a:solidFill>
            <a:miter lim="800000"/>
            <a:headEnd/>
            <a:tailEnd/>
          </a:ln>
        </p:spPr>
        <p:txBody>
          <a:bodyPr/>
          <a:lstStyle/>
          <a:p>
            <a:r>
              <a:rPr lang="en-US" sz="3600" b="1" dirty="0" smtClean="0"/>
              <a:t>BUT, there is only one BOOK, the BIBLE, that can give us the correct answer about </a:t>
            </a:r>
            <a:r>
              <a:rPr lang="en-US" sz="3600" b="1" dirty="0" smtClean="0">
                <a:latin typeface="Arial Black" pitchFamily="34" charset="0"/>
              </a:rPr>
              <a:t>“What comes next after death?”</a:t>
            </a:r>
            <a:endParaRPr lang="en-US" sz="3600" b="1" dirty="0">
              <a:latin typeface="Arial Black" pitchFamily="34" charset="0"/>
            </a:endParaRPr>
          </a:p>
          <a:p>
            <a:endParaRPr lang="en-US" sz="3600" dirty="0"/>
          </a:p>
        </p:txBody>
      </p:sp>
      <p:sp>
        <p:nvSpPr>
          <p:cNvPr id="4" name="Rectangle 3"/>
          <p:cNvSpPr>
            <a:spLocks noChangeArrowheads="1"/>
          </p:cNvSpPr>
          <p:nvPr/>
        </p:nvSpPr>
        <p:spPr bwMode="auto">
          <a:xfrm>
            <a:off x="228600" y="2590800"/>
            <a:ext cx="8763000" cy="1143000"/>
          </a:xfrm>
          <a:prstGeom prst="rect">
            <a:avLst/>
          </a:prstGeom>
          <a:solidFill>
            <a:schemeClr val="tx1"/>
          </a:solidFill>
          <a:ln w="28575">
            <a:solidFill>
              <a:schemeClr val="tx1"/>
            </a:solidFill>
            <a:miter lim="800000"/>
            <a:headEnd/>
            <a:tailEnd/>
          </a:ln>
        </p:spPr>
        <p:txBody>
          <a:bodyPr/>
          <a:lstStyle/>
          <a:p>
            <a:pPr algn="ctr"/>
            <a:r>
              <a:rPr lang="en-US" sz="3600" b="1" dirty="0" smtClean="0">
                <a:solidFill>
                  <a:schemeClr val="bg1"/>
                </a:solidFill>
              </a:rPr>
              <a:t>The BIBLE, is GOD’S holy, inspired, infallible WORD OF GOD.</a:t>
            </a:r>
            <a:endParaRPr lang="en-US" sz="3600" b="1" dirty="0">
              <a:solidFill>
                <a:schemeClr val="bg1"/>
              </a:solidFill>
              <a:latin typeface="Arial Black" pitchFamily="34" charset="0"/>
            </a:endParaRPr>
          </a:p>
          <a:p>
            <a:pPr algn="ctr"/>
            <a:endParaRPr lang="en-US" sz="3600" dirty="0">
              <a:solidFill>
                <a:schemeClr val="bg1"/>
              </a:solidFill>
            </a:endParaRPr>
          </a:p>
        </p:txBody>
      </p:sp>
      <p:sp>
        <p:nvSpPr>
          <p:cNvPr id="6" name="Rectangle 5"/>
          <p:cNvSpPr>
            <a:spLocks noChangeArrowheads="1"/>
          </p:cNvSpPr>
          <p:nvPr/>
        </p:nvSpPr>
        <p:spPr bwMode="auto">
          <a:xfrm>
            <a:off x="228600" y="3886200"/>
            <a:ext cx="8763000" cy="2819400"/>
          </a:xfrm>
          <a:prstGeom prst="rect">
            <a:avLst/>
          </a:prstGeom>
          <a:solidFill>
            <a:srgbClr val="F9FDA1"/>
          </a:solidFill>
          <a:ln w="28575">
            <a:solidFill>
              <a:schemeClr val="tx1"/>
            </a:solidFill>
            <a:miter lim="800000"/>
            <a:headEnd/>
            <a:tailEnd/>
          </a:ln>
        </p:spPr>
        <p:txBody>
          <a:bodyPr/>
          <a:lstStyle/>
          <a:p>
            <a:r>
              <a:rPr lang="en-US" sz="3600" b="1" dirty="0" smtClean="0"/>
              <a:t>Every WORD is “God Breathed” and true and we need to be very careful not to disbelieve it, but trust what He tells us is absolutely true. By faith, we do this. </a:t>
            </a:r>
            <a:r>
              <a:rPr lang="en-US" sz="3600" b="1" dirty="0" smtClean="0">
                <a:latin typeface="Arial Black" pitchFamily="34" charset="0"/>
              </a:rPr>
              <a:t>God said it, I believe it!</a:t>
            </a:r>
            <a:endParaRPr lang="en-US" sz="3600" b="1" dirty="0">
              <a:latin typeface="Arial Black" pitchFamily="34" charset="0"/>
            </a:endParaRPr>
          </a:p>
          <a:p>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0"/>
            <a:ext cx="8763000" cy="2286000"/>
          </a:xfrm>
          <a:prstGeom prst="rect">
            <a:avLst/>
          </a:prstGeom>
          <a:solidFill>
            <a:srgbClr val="F9FDA1"/>
          </a:solidFill>
          <a:ln w="28575">
            <a:solidFill>
              <a:schemeClr val="tx1"/>
            </a:solidFill>
            <a:miter lim="800000"/>
            <a:headEnd/>
            <a:tailEnd/>
          </a:ln>
        </p:spPr>
        <p:txBody>
          <a:bodyPr/>
          <a:lstStyle/>
          <a:p>
            <a:r>
              <a:rPr lang="en-US" sz="3600" dirty="0" smtClean="0"/>
              <a:t>2 Tim. 3:16 says,  </a:t>
            </a:r>
            <a:r>
              <a:rPr lang="en-US" sz="3600" b="1" i="1" dirty="0" smtClean="0"/>
              <a:t>“All scripture is given by inspiration of God, and is profitable for doctrine, for reproof, for correction, for instruction in righteousness.” </a:t>
            </a:r>
          </a:p>
          <a:p>
            <a:endParaRPr lang="en-US" sz="3600" dirty="0"/>
          </a:p>
        </p:txBody>
      </p:sp>
      <p:sp>
        <p:nvSpPr>
          <p:cNvPr id="4" name="Rectangle 3"/>
          <p:cNvSpPr>
            <a:spLocks noChangeArrowheads="1"/>
          </p:cNvSpPr>
          <p:nvPr/>
        </p:nvSpPr>
        <p:spPr bwMode="auto">
          <a:xfrm>
            <a:off x="76200" y="2362200"/>
            <a:ext cx="8915400" cy="609600"/>
          </a:xfrm>
          <a:prstGeom prst="rect">
            <a:avLst/>
          </a:prstGeom>
          <a:solidFill>
            <a:schemeClr val="tx1"/>
          </a:solidFill>
          <a:ln w="28575">
            <a:solidFill>
              <a:schemeClr val="tx1"/>
            </a:solidFill>
            <a:miter lim="800000"/>
            <a:headEnd/>
            <a:tailEnd/>
          </a:ln>
        </p:spPr>
        <p:txBody>
          <a:bodyPr/>
          <a:lstStyle/>
          <a:p>
            <a:pPr algn="ctr"/>
            <a:r>
              <a:rPr lang="en-US" sz="3600" b="1" dirty="0" smtClean="0">
                <a:solidFill>
                  <a:schemeClr val="bg1"/>
                </a:solidFill>
              </a:rPr>
              <a:t>“for doctrine” </a:t>
            </a:r>
            <a:r>
              <a:rPr lang="en-US" sz="3600" b="1" dirty="0" smtClean="0">
                <a:solidFill>
                  <a:srgbClr val="FFFF00"/>
                </a:solidFill>
              </a:rPr>
              <a:t>That is what is right.</a:t>
            </a:r>
            <a:endParaRPr lang="en-US" sz="3600" b="1" dirty="0">
              <a:solidFill>
                <a:srgbClr val="FFFF00"/>
              </a:solidFill>
              <a:latin typeface="Arial Black" pitchFamily="34" charset="0"/>
            </a:endParaRPr>
          </a:p>
          <a:p>
            <a:pPr algn="ctr"/>
            <a:endParaRPr lang="en-US" sz="3600" dirty="0">
              <a:solidFill>
                <a:schemeClr val="bg1"/>
              </a:solidFill>
            </a:endParaRPr>
          </a:p>
        </p:txBody>
      </p:sp>
      <p:sp>
        <p:nvSpPr>
          <p:cNvPr id="7" name="Rectangle 6"/>
          <p:cNvSpPr>
            <a:spLocks noChangeArrowheads="1"/>
          </p:cNvSpPr>
          <p:nvPr/>
        </p:nvSpPr>
        <p:spPr bwMode="auto">
          <a:xfrm>
            <a:off x="76200" y="3048000"/>
            <a:ext cx="8915400" cy="609600"/>
          </a:xfrm>
          <a:prstGeom prst="rect">
            <a:avLst/>
          </a:prstGeom>
          <a:solidFill>
            <a:schemeClr val="tx1"/>
          </a:solidFill>
          <a:ln w="28575">
            <a:solidFill>
              <a:schemeClr val="tx1"/>
            </a:solidFill>
            <a:miter lim="800000"/>
            <a:headEnd/>
            <a:tailEnd/>
          </a:ln>
        </p:spPr>
        <p:txBody>
          <a:bodyPr/>
          <a:lstStyle/>
          <a:p>
            <a:pPr algn="ctr"/>
            <a:r>
              <a:rPr lang="en-US" sz="3600" b="1" dirty="0" smtClean="0">
                <a:solidFill>
                  <a:schemeClr val="bg1"/>
                </a:solidFill>
              </a:rPr>
              <a:t>“for reproof” </a:t>
            </a:r>
            <a:r>
              <a:rPr lang="en-US" sz="3600" b="1" dirty="0" smtClean="0">
                <a:solidFill>
                  <a:srgbClr val="FFFF00"/>
                </a:solidFill>
              </a:rPr>
              <a:t>That is what is wrong.</a:t>
            </a:r>
            <a:endParaRPr lang="en-US" sz="3600" b="1" dirty="0">
              <a:solidFill>
                <a:srgbClr val="FFFF00"/>
              </a:solidFill>
              <a:latin typeface="Arial Black" pitchFamily="34" charset="0"/>
            </a:endParaRPr>
          </a:p>
          <a:p>
            <a:pPr algn="ctr"/>
            <a:endParaRPr lang="en-US" sz="3600" dirty="0">
              <a:solidFill>
                <a:schemeClr val="bg1"/>
              </a:solidFill>
            </a:endParaRPr>
          </a:p>
        </p:txBody>
      </p:sp>
      <p:sp>
        <p:nvSpPr>
          <p:cNvPr id="8" name="Rectangle 7"/>
          <p:cNvSpPr>
            <a:spLocks noChangeArrowheads="1"/>
          </p:cNvSpPr>
          <p:nvPr/>
        </p:nvSpPr>
        <p:spPr bwMode="auto">
          <a:xfrm>
            <a:off x="76200" y="3733800"/>
            <a:ext cx="8991600" cy="609600"/>
          </a:xfrm>
          <a:prstGeom prst="rect">
            <a:avLst/>
          </a:prstGeom>
          <a:solidFill>
            <a:schemeClr val="tx1"/>
          </a:solidFill>
          <a:ln w="28575">
            <a:solidFill>
              <a:schemeClr val="tx1"/>
            </a:solidFill>
            <a:miter lim="800000"/>
            <a:headEnd/>
            <a:tailEnd/>
          </a:ln>
        </p:spPr>
        <p:txBody>
          <a:bodyPr/>
          <a:lstStyle/>
          <a:p>
            <a:pPr algn="ctr"/>
            <a:r>
              <a:rPr lang="en-US" sz="3600" b="1" dirty="0" smtClean="0">
                <a:solidFill>
                  <a:schemeClr val="bg1"/>
                </a:solidFill>
              </a:rPr>
              <a:t>“for correction” </a:t>
            </a:r>
            <a:r>
              <a:rPr lang="en-US" sz="3600" b="1" dirty="0" smtClean="0">
                <a:solidFill>
                  <a:srgbClr val="FFFF00"/>
                </a:solidFill>
              </a:rPr>
              <a:t>That is how to get right.</a:t>
            </a:r>
            <a:endParaRPr lang="en-US" sz="3600" b="1" dirty="0">
              <a:solidFill>
                <a:srgbClr val="FFFF00"/>
              </a:solidFill>
              <a:latin typeface="Arial Black" pitchFamily="34" charset="0"/>
            </a:endParaRPr>
          </a:p>
          <a:p>
            <a:pPr algn="ctr"/>
            <a:endParaRPr lang="en-US" sz="3600" dirty="0">
              <a:solidFill>
                <a:schemeClr val="bg1"/>
              </a:solidFill>
            </a:endParaRPr>
          </a:p>
        </p:txBody>
      </p:sp>
      <p:sp>
        <p:nvSpPr>
          <p:cNvPr id="9" name="Rectangle 8"/>
          <p:cNvSpPr>
            <a:spLocks noChangeArrowheads="1"/>
          </p:cNvSpPr>
          <p:nvPr/>
        </p:nvSpPr>
        <p:spPr bwMode="auto">
          <a:xfrm>
            <a:off x="76200" y="4419600"/>
            <a:ext cx="8991600" cy="1143000"/>
          </a:xfrm>
          <a:prstGeom prst="rect">
            <a:avLst/>
          </a:prstGeom>
          <a:solidFill>
            <a:schemeClr val="tx1"/>
          </a:solidFill>
          <a:ln w="28575">
            <a:solidFill>
              <a:schemeClr val="tx1"/>
            </a:solidFill>
            <a:miter lim="800000"/>
            <a:headEnd/>
            <a:tailEnd/>
          </a:ln>
        </p:spPr>
        <p:txBody>
          <a:bodyPr/>
          <a:lstStyle/>
          <a:p>
            <a:pPr algn="ctr"/>
            <a:r>
              <a:rPr lang="en-US" sz="3600" b="1" dirty="0" smtClean="0">
                <a:solidFill>
                  <a:schemeClr val="bg1"/>
                </a:solidFill>
              </a:rPr>
              <a:t>“for instruction in righteousness”</a:t>
            </a:r>
          </a:p>
          <a:p>
            <a:pPr algn="ctr"/>
            <a:r>
              <a:rPr lang="en-US" sz="3600" b="1" dirty="0" smtClean="0">
                <a:solidFill>
                  <a:srgbClr val="FFFF00"/>
                </a:solidFill>
              </a:rPr>
              <a:t>That is how to stay right. </a:t>
            </a:r>
            <a:endParaRPr lang="en-US" sz="3600" dirty="0">
              <a:solidFill>
                <a:srgbClr val="FFFF00"/>
              </a:solidFill>
            </a:endParaRPr>
          </a:p>
        </p:txBody>
      </p:sp>
      <p:cxnSp>
        <p:nvCxnSpPr>
          <p:cNvPr id="13" name="Straight Connector 12"/>
          <p:cNvCxnSpPr/>
          <p:nvPr/>
        </p:nvCxnSpPr>
        <p:spPr>
          <a:xfrm>
            <a:off x="1066800" y="1676400"/>
            <a:ext cx="17526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886200" y="1676400"/>
            <a:ext cx="15240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477000" y="1676400"/>
            <a:ext cx="21336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066800" y="2208212"/>
            <a:ext cx="6096000"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Rectangle 19"/>
          <p:cNvSpPr>
            <a:spLocks noChangeArrowheads="1"/>
          </p:cNvSpPr>
          <p:nvPr/>
        </p:nvSpPr>
        <p:spPr bwMode="auto">
          <a:xfrm>
            <a:off x="76200" y="5638800"/>
            <a:ext cx="8991600" cy="1143000"/>
          </a:xfrm>
          <a:prstGeom prst="rect">
            <a:avLst/>
          </a:prstGeom>
          <a:solidFill>
            <a:schemeClr val="tx1"/>
          </a:solidFill>
          <a:ln w="28575">
            <a:solidFill>
              <a:schemeClr val="tx1"/>
            </a:solidFill>
            <a:miter lim="800000"/>
            <a:headEnd/>
            <a:tailEnd/>
          </a:ln>
        </p:spPr>
        <p:txBody>
          <a:bodyPr/>
          <a:lstStyle/>
          <a:p>
            <a:pPr algn="ctr"/>
            <a:r>
              <a:rPr lang="en-US" sz="3600" b="1" dirty="0" smtClean="0">
                <a:solidFill>
                  <a:schemeClr val="bg1"/>
                </a:solidFill>
              </a:rPr>
              <a:t>Please permit me to answer</a:t>
            </a:r>
          </a:p>
          <a:p>
            <a:pPr algn="ctr"/>
            <a:r>
              <a:rPr lang="en-US" sz="3600" b="1" dirty="0" smtClean="0">
                <a:solidFill>
                  <a:srgbClr val="FFFF00"/>
                </a:solidFill>
                <a:latin typeface="Arial Black" pitchFamily="34" charset="0"/>
              </a:rPr>
              <a:t>“WHAT IS NEXT AFTER DEATH?”</a:t>
            </a:r>
            <a:endParaRPr lang="en-US" sz="3600" dirty="0">
              <a:solidFill>
                <a:srgbClr val="FFFF00"/>
              </a:solidFill>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par>
                                <p:cTn id="21" presetID="10" presetClass="entr" presetSubtype="0"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childTnLst>
                                </p:cTn>
                              </p:par>
                              <p:par>
                                <p:cTn id="29" presetID="10" presetClass="entr" presetSubtype="0" fill="hold"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5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500"/>
                                        <p:tgtEl>
                                          <p:spTgt spid="9"/>
                                        </p:tgtEl>
                                      </p:cBhvr>
                                    </p:animEffect>
                                  </p:childTnLst>
                                </p:cTn>
                              </p:par>
                              <p:par>
                                <p:cTn id="37" presetID="10" presetClass="entr" presetSubtype="0" fill="hold" nodeType="with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fade">
                                      <p:cBhvr>
                                        <p:cTn id="39" dur="500"/>
                                        <p:tgtEl>
                                          <p:spTgt spid="18"/>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fade">
                                      <p:cBhvr>
                                        <p:cTn id="4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7" grpId="0" animBg="1"/>
      <p:bldP spid="8" grpId="0" animBg="1"/>
      <p:bldP spid="9" grpId="0" animBg="1"/>
      <p:bldP spid="2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ChangeArrowheads="1"/>
          </p:cNvSpPr>
          <p:nvPr/>
        </p:nvSpPr>
        <p:spPr bwMode="auto">
          <a:xfrm>
            <a:off x="228600" y="1905000"/>
            <a:ext cx="8763000" cy="1752600"/>
          </a:xfrm>
          <a:prstGeom prst="rect">
            <a:avLst/>
          </a:prstGeom>
          <a:solidFill>
            <a:srgbClr val="F9FDA1"/>
          </a:solidFill>
          <a:ln w="28575">
            <a:solidFill>
              <a:schemeClr val="tx1"/>
            </a:solidFill>
            <a:miter lim="800000"/>
            <a:headEnd/>
            <a:tailEnd/>
          </a:ln>
        </p:spPr>
        <p:txBody>
          <a:bodyPr/>
          <a:lstStyle/>
          <a:p>
            <a:r>
              <a:rPr lang="en-US" sz="3600" b="1" dirty="0"/>
              <a:t>Job asks three important questions about </a:t>
            </a:r>
            <a:r>
              <a:rPr lang="en-US" sz="3600" b="1" dirty="0" smtClean="0"/>
              <a:t>man (you and me). </a:t>
            </a:r>
            <a:r>
              <a:rPr lang="en-US" sz="3600" b="1" dirty="0"/>
              <a:t>They are so important they need the right </a:t>
            </a:r>
            <a:r>
              <a:rPr lang="en-US" sz="3600" b="1" dirty="0" smtClean="0"/>
              <a:t>answers.</a:t>
            </a:r>
            <a:endParaRPr lang="en-US" sz="3600" dirty="0"/>
          </a:p>
        </p:txBody>
      </p:sp>
      <p:sp>
        <p:nvSpPr>
          <p:cNvPr id="7" name="Rectangle 6"/>
          <p:cNvSpPr>
            <a:spLocks noChangeArrowheads="1"/>
          </p:cNvSpPr>
          <p:nvPr/>
        </p:nvSpPr>
        <p:spPr bwMode="auto">
          <a:xfrm>
            <a:off x="152400" y="76200"/>
            <a:ext cx="8763000" cy="1676400"/>
          </a:xfrm>
          <a:prstGeom prst="rect">
            <a:avLst/>
          </a:prstGeom>
          <a:solidFill>
            <a:schemeClr val="tx1"/>
          </a:solidFill>
          <a:ln w="28575">
            <a:solidFill>
              <a:schemeClr val="tx1"/>
            </a:solidFill>
            <a:miter lim="800000"/>
            <a:headEnd/>
            <a:tailEnd/>
          </a:ln>
        </p:spPr>
        <p:txBody>
          <a:bodyPr/>
          <a:lstStyle/>
          <a:p>
            <a:pPr algn="ctr"/>
            <a:r>
              <a:rPr lang="en-US" sz="3600" b="1" dirty="0" smtClean="0">
                <a:solidFill>
                  <a:schemeClr val="bg1"/>
                </a:solidFill>
              </a:rPr>
              <a:t>THERE ARE THREE QUESTIONS</a:t>
            </a:r>
          </a:p>
          <a:p>
            <a:pPr algn="ctr"/>
            <a:r>
              <a:rPr lang="en-US" sz="3600" b="1" dirty="0" smtClean="0">
                <a:solidFill>
                  <a:schemeClr val="bg1"/>
                </a:solidFill>
              </a:rPr>
              <a:t>THAT JOB ASKED</a:t>
            </a:r>
          </a:p>
          <a:p>
            <a:pPr algn="ctr"/>
            <a:r>
              <a:rPr lang="en-US" sz="3600" b="1" dirty="0" smtClean="0">
                <a:solidFill>
                  <a:schemeClr val="bg1"/>
                </a:solidFill>
              </a:rPr>
              <a:t>THAT WERE ANSWERED </a:t>
            </a:r>
            <a:r>
              <a:rPr lang="en-US" sz="3600" b="1" dirty="0">
                <a:solidFill>
                  <a:schemeClr val="bg1"/>
                </a:solidFill>
              </a:rPr>
              <a:t>BY JESUS </a:t>
            </a:r>
            <a:endParaRPr lang="en-US" sz="3600" dirty="0">
              <a:solidFill>
                <a:schemeClr val="bg1"/>
              </a:solidFill>
            </a:endParaRPr>
          </a:p>
        </p:txBody>
      </p:sp>
      <p:sp>
        <p:nvSpPr>
          <p:cNvPr id="4" name="Rectangle 4"/>
          <p:cNvSpPr>
            <a:spLocks noChangeArrowheads="1"/>
          </p:cNvSpPr>
          <p:nvPr/>
        </p:nvSpPr>
        <p:spPr bwMode="auto">
          <a:xfrm>
            <a:off x="228600" y="3733800"/>
            <a:ext cx="8763000" cy="1752600"/>
          </a:xfrm>
          <a:prstGeom prst="rect">
            <a:avLst/>
          </a:prstGeom>
          <a:solidFill>
            <a:srgbClr val="F9FDA1"/>
          </a:solidFill>
          <a:ln w="28575">
            <a:solidFill>
              <a:schemeClr val="tx1"/>
            </a:solidFill>
            <a:miter lim="800000"/>
            <a:headEnd/>
            <a:tailEnd/>
          </a:ln>
        </p:spPr>
        <p:txBody>
          <a:bodyPr/>
          <a:lstStyle/>
          <a:p>
            <a:r>
              <a:rPr lang="en-US" sz="3600" b="1" dirty="0" smtClean="0"/>
              <a:t>I </a:t>
            </a:r>
            <a:r>
              <a:rPr lang="en-US" sz="3600" b="1" dirty="0"/>
              <a:t>am </a:t>
            </a:r>
            <a:r>
              <a:rPr lang="en-US" sz="3600" b="1" dirty="0" smtClean="0"/>
              <a:t>so thankful </a:t>
            </a:r>
            <a:r>
              <a:rPr lang="en-US" sz="3600" b="1" dirty="0"/>
              <a:t>that Jesus answered them and we can know they have been answered correctly.</a:t>
            </a:r>
            <a:endParaRPr lang="en-US" sz="3600" dirty="0"/>
          </a:p>
          <a:p>
            <a:endParaRPr lang="en-US" sz="3600" b="1" dirty="0"/>
          </a:p>
          <a:p>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48"/>
                                        </p:tgtEl>
                                        <p:attrNameLst>
                                          <p:attrName>style.visibility</p:attrName>
                                        </p:attrNameLst>
                                      </p:cBhvr>
                                      <p:to>
                                        <p:strVal val="visible"/>
                                      </p:to>
                                    </p:set>
                                    <p:animEffect transition="in" filter="fade">
                                      <p:cBhvr>
                                        <p:cTn id="12" dur="500"/>
                                        <p:tgtEl>
                                          <p:spTgt spid="614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nimBg="1"/>
      <p:bldP spid="7" grpId="0" animBg="1"/>
      <p:bldP spid="4"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28719</TotalTime>
  <Words>2017</Words>
  <Application>Microsoft Office PowerPoint</Application>
  <PresentationFormat>On-screen Show (4:3)</PresentationFormat>
  <Paragraphs>162</Paragraphs>
  <Slides>27</Slides>
  <Notes>1</Notes>
  <HiddenSlides>0</HiddenSlides>
  <MMClips>2</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Mel Brown</dc:creator>
  <cp:lastModifiedBy>Windows 10</cp:lastModifiedBy>
  <cp:revision>1005</cp:revision>
  <dcterms:created xsi:type="dcterms:W3CDTF">2013-09-07T21:48:04Z</dcterms:created>
  <dcterms:modified xsi:type="dcterms:W3CDTF">2021-09-09T19:46:12Z</dcterms:modified>
</cp:coreProperties>
</file>