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2"/>
  </p:handoutMasterIdLst>
  <p:sldIdLst>
    <p:sldId id="352" r:id="rId2"/>
    <p:sldId id="351" r:id="rId3"/>
    <p:sldId id="261" r:id="rId4"/>
    <p:sldId id="353" r:id="rId5"/>
    <p:sldId id="256" r:id="rId6"/>
    <p:sldId id="259" r:id="rId7"/>
    <p:sldId id="354" r:id="rId8"/>
    <p:sldId id="298" r:id="rId9"/>
    <p:sldId id="299" r:id="rId10"/>
    <p:sldId id="303" r:id="rId11"/>
    <p:sldId id="305" r:id="rId12"/>
    <p:sldId id="306" r:id="rId13"/>
    <p:sldId id="308" r:id="rId14"/>
    <p:sldId id="310" r:id="rId15"/>
    <p:sldId id="300" r:id="rId16"/>
    <p:sldId id="309" r:id="rId17"/>
    <p:sldId id="311" r:id="rId18"/>
    <p:sldId id="314" r:id="rId19"/>
    <p:sldId id="315" r:id="rId20"/>
    <p:sldId id="364" r:id="rId21"/>
    <p:sldId id="317" r:id="rId22"/>
    <p:sldId id="262" r:id="rId23"/>
    <p:sldId id="307" r:id="rId24"/>
    <p:sldId id="318" r:id="rId25"/>
    <p:sldId id="302" r:id="rId26"/>
    <p:sldId id="304" r:id="rId27"/>
    <p:sldId id="319" r:id="rId28"/>
    <p:sldId id="320" r:id="rId29"/>
    <p:sldId id="321" r:id="rId30"/>
    <p:sldId id="322" r:id="rId31"/>
    <p:sldId id="323" r:id="rId32"/>
    <p:sldId id="324" r:id="rId33"/>
    <p:sldId id="325" r:id="rId34"/>
    <p:sldId id="326" r:id="rId35"/>
    <p:sldId id="327" r:id="rId36"/>
    <p:sldId id="328" r:id="rId37"/>
    <p:sldId id="263" r:id="rId38"/>
    <p:sldId id="264" r:id="rId39"/>
    <p:sldId id="346" r:id="rId40"/>
    <p:sldId id="336" r:id="rId41"/>
    <p:sldId id="355" r:id="rId42"/>
    <p:sldId id="337" r:id="rId43"/>
    <p:sldId id="356" r:id="rId44"/>
    <p:sldId id="335" r:id="rId45"/>
    <p:sldId id="357" r:id="rId46"/>
    <p:sldId id="338" r:id="rId47"/>
    <p:sldId id="358" r:id="rId48"/>
    <p:sldId id="339" r:id="rId49"/>
    <p:sldId id="359" r:id="rId50"/>
    <p:sldId id="340" r:id="rId51"/>
    <p:sldId id="360" r:id="rId52"/>
    <p:sldId id="341" r:id="rId53"/>
    <p:sldId id="361" r:id="rId54"/>
    <p:sldId id="342" r:id="rId55"/>
    <p:sldId id="362" r:id="rId56"/>
    <p:sldId id="343" r:id="rId57"/>
    <p:sldId id="363" r:id="rId58"/>
    <p:sldId id="345" r:id="rId59"/>
    <p:sldId id="349" r:id="rId60"/>
    <p:sldId id="350" r:id="rId61"/>
  </p:sldIdLst>
  <p:sldSz cx="12192000" cy="6858000"/>
  <p:notesSz cx="6858000"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p:scale>
          <a:sx n="79" d="100"/>
          <a:sy n="79" d="100"/>
        </p:scale>
        <p:origin x="-370" y="-2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5DCC57F0-A445-4D47-8E41-AE0291F5FFE4}" type="datetimeFigureOut">
              <a:rPr lang="en-US" smtClean="0"/>
              <a:pPr/>
              <a:t>4/27/2021</a:t>
            </a:fld>
            <a:endParaRPr lang="en-US"/>
          </a:p>
        </p:txBody>
      </p:sp>
      <p:sp>
        <p:nvSpPr>
          <p:cNvPr id="4" name="Footer Placeholder 3"/>
          <p:cNvSpPr>
            <a:spLocks noGrp="1"/>
          </p:cNvSpPr>
          <p:nvPr>
            <p:ph type="ftr" sz="quarter" idx="2"/>
          </p:nvPr>
        </p:nvSpPr>
        <p:spPr>
          <a:xfrm>
            <a:off x="0" y="8845550"/>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5550"/>
            <a:ext cx="2971800" cy="465138"/>
          </a:xfrm>
          <a:prstGeom prst="rect">
            <a:avLst/>
          </a:prstGeom>
        </p:spPr>
        <p:txBody>
          <a:bodyPr vert="horz" lIns="91440" tIns="45720" rIns="91440" bIns="45720" rtlCol="0" anchor="b"/>
          <a:lstStyle>
            <a:lvl1pPr algn="r">
              <a:defRPr sz="1200"/>
            </a:lvl1pPr>
          </a:lstStyle>
          <a:p>
            <a:fld id="{ADF23522-38AE-4498-8DB1-7D0246611DE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6A48A2-1238-4EF0-A35E-EAEC2525888B}"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F5F59-80B7-4145-AE62-53C8FFA869A6}" type="slidenum">
              <a:rPr lang="en-US" smtClean="0"/>
              <a:pPr/>
              <a:t>‹#›</a:t>
            </a:fld>
            <a:endParaRPr lang="en-US"/>
          </a:p>
        </p:txBody>
      </p:sp>
    </p:spTree>
    <p:extLst>
      <p:ext uri="{BB962C8B-B14F-4D97-AF65-F5344CB8AC3E}">
        <p14:creationId xmlns:p14="http://schemas.microsoft.com/office/powerpoint/2010/main" xmlns="" val="3204934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6A48A2-1238-4EF0-A35E-EAEC2525888B}"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F5F59-80B7-4145-AE62-53C8FFA869A6}" type="slidenum">
              <a:rPr lang="en-US" smtClean="0"/>
              <a:pPr/>
              <a:t>‹#›</a:t>
            </a:fld>
            <a:endParaRPr lang="en-US"/>
          </a:p>
        </p:txBody>
      </p:sp>
    </p:spTree>
    <p:extLst>
      <p:ext uri="{BB962C8B-B14F-4D97-AF65-F5344CB8AC3E}">
        <p14:creationId xmlns:p14="http://schemas.microsoft.com/office/powerpoint/2010/main" xmlns="" val="2116336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6A48A2-1238-4EF0-A35E-EAEC2525888B}"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F5F59-80B7-4145-AE62-53C8FFA869A6}" type="slidenum">
              <a:rPr lang="en-US" smtClean="0"/>
              <a:pPr/>
              <a:t>‹#›</a:t>
            </a:fld>
            <a:endParaRPr lang="en-US"/>
          </a:p>
        </p:txBody>
      </p:sp>
    </p:spTree>
    <p:extLst>
      <p:ext uri="{BB962C8B-B14F-4D97-AF65-F5344CB8AC3E}">
        <p14:creationId xmlns:p14="http://schemas.microsoft.com/office/powerpoint/2010/main" xmlns="" val="372072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6A48A2-1238-4EF0-A35E-EAEC2525888B}"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F5F59-80B7-4145-AE62-53C8FFA869A6}" type="slidenum">
              <a:rPr lang="en-US" smtClean="0"/>
              <a:pPr/>
              <a:t>‹#›</a:t>
            </a:fld>
            <a:endParaRPr lang="en-US"/>
          </a:p>
        </p:txBody>
      </p:sp>
    </p:spTree>
    <p:extLst>
      <p:ext uri="{BB962C8B-B14F-4D97-AF65-F5344CB8AC3E}">
        <p14:creationId xmlns:p14="http://schemas.microsoft.com/office/powerpoint/2010/main" xmlns="" val="1950091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6A48A2-1238-4EF0-A35E-EAEC2525888B}"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F5F59-80B7-4145-AE62-53C8FFA869A6}" type="slidenum">
              <a:rPr lang="en-US" smtClean="0"/>
              <a:pPr/>
              <a:t>‹#›</a:t>
            </a:fld>
            <a:endParaRPr lang="en-US"/>
          </a:p>
        </p:txBody>
      </p:sp>
    </p:spTree>
    <p:extLst>
      <p:ext uri="{BB962C8B-B14F-4D97-AF65-F5344CB8AC3E}">
        <p14:creationId xmlns:p14="http://schemas.microsoft.com/office/powerpoint/2010/main" xmlns="" val="1909721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6A48A2-1238-4EF0-A35E-EAEC2525888B}"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F5F59-80B7-4145-AE62-53C8FFA869A6}" type="slidenum">
              <a:rPr lang="en-US" smtClean="0"/>
              <a:pPr/>
              <a:t>‹#›</a:t>
            </a:fld>
            <a:endParaRPr lang="en-US"/>
          </a:p>
        </p:txBody>
      </p:sp>
    </p:spTree>
    <p:extLst>
      <p:ext uri="{BB962C8B-B14F-4D97-AF65-F5344CB8AC3E}">
        <p14:creationId xmlns:p14="http://schemas.microsoft.com/office/powerpoint/2010/main" xmlns="" val="445977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6A48A2-1238-4EF0-A35E-EAEC2525888B}" type="datetimeFigureOut">
              <a:rPr lang="en-US" smtClean="0"/>
              <a:pPr/>
              <a:t>4/27/2021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7F5F59-80B7-4145-AE62-53C8FFA869A6}" type="slidenum">
              <a:rPr lang="en-US" smtClean="0"/>
              <a:pPr/>
              <a:t>‹#›</a:t>
            </a:fld>
            <a:endParaRPr lang="en-US"/>
          </a:p>
        </p:txBody>
      </p:sp>
    </p:spTree>
    <p:extLst>
      <p:ext uri="{BB962C8B-B14F-4D97-AF65-F5344CB8AC3E}">
        <p14:creationId xmlns:p14="http://schemas.microsoft.com/office/powerpoint/2010/main" xmlns="" val="1375338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6A48A2-1238-4EF0-A35E-EAEC2525888B}" type="datetimeFigureOut">
              <a:rPr lang="en-US" smtClean="0"/>
              <a:pPr/>
              <a:t>4/27/2021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7F5F59-80B7-4145-AE62-53C8FFA869A6}" type="slidenum">
              <a:rPr lang="en-US" smtClean="0"/>
              <a:pPr/>
              <a:t>‹#›</a:t>
            </a:fld>
            <a:endParaRPr lang="en-US"/>
          </a:p>
        </p:txBody>
      </p:sp>
    </p:spTree>
    <p:extLst>
      <p:ext uri="{BB962C8B-B14F-4D97-AF65-F5344CB8AC3E}">
        <p14:creationId xmlns:p14="http://schemas.microsoft.com/office/powerpoint/2010/main" xmlns="" val="696219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6A48A2-1238-4EF0-A35E-EAEC2525888B}" type="datetimeFigureOut">
              <a:rPr lang="en-US" smtClean="0"/>
              <a:pPr/>
              <a:t>4/27/2021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7F5F59-80B7-4145-AE62-53C8FFA869A6}" type="slidenum">
              <a:rPr lang="en-US" smtClean="0"/>
              <a:pPr/>
              <a:t>‹#›</a:t>
            </a:fld>
            <a:endParaRPr lang="en-US"/>
          </a:p>
        </p:txBody>
      </p:sp>
    </p:spTree>
    <p:extLst>
      <p:ext uri="{BB962C8B-B14F-4D97-AF65-F5344CB8AC3E}">
        <p14:creationId xmlns:p14="http://schemas.microsoft.com/office/powerpoint/2010/main" xmlns="" val="2232345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6A48A2-1238-4EF0-A35E-EAEC2525888B}"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F5F59-80B7-4145-AE62-53C8FFA869A6}" type="slidenum">
              <a:rPr lang="en-US" smtClean="0"/>
              <a:pPr/>
              <a:t>‹#›</a:t>
            </a:fld>
            <a:endParaRPr lang="en-US"/>
          </a:p>
        </p:txBody>
      </p:sp>
    </p:spTree>
    <p:extLst>
      <p:ext uri="{BB962C8B-B14F-4D97-AF65-F5344CB8AC3E}">
        <p14:creationId xmlns:p14="http://schemas.microsoft.com/office/powerpoint/2010/main" xmlns="" val="2187535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6A48A2-1238-4EF0-A35E-EAEC2525888B}"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F5F59-80B7-4145-AE62-53C8FFA869A6}" type="slidenum">
              <a:rPr lang="en-US" smtClean="0"/>
              <a:pPr/>
              <a:t>‹#›</a:t>
            </a:fld>
            <a:endParaRPr lang="en-US"/>
          </a:p>
        </p:txBody>
      </p:sp>
    </p:spTree>
    <p:extLst>
      <p:ext uri="{BB962C8B-B14F-4D97-AF65-F5344CB8AC3E}">
        <p14:creationId xmlns:p14="http://schemas.microsoft.com/office/powerpoint/2010/main" xmlns="" val="423226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6A48A2-1238-4EF0-A35E-EAEC2525888B}" type="datetimeFigureOut">
              <a:rPr lang="en-US" smtClean="0"/>
              <a:pPr/>
              <a:t>4/27/2021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F5F59-80B7-4145-AE62-53C8FFA869A6}" type="slidenum">
              <a:rPr lang="en-US" smtClean="0"/>
              <a:pPr/>
              <a:t>‹#›</a:t>
            </a:fld>
            <a:endParaRPr lang="en-US"/>
          </a:p>
        </p:txBody>
      </p:sp>
    </p:spTree>
    <p:extLst>
      <p:ext uri="{BB962C8B-B14F-4D97-AF65-F5344CB8AC3E}">
        <p14:creationId xmlns:p14="http://schemas.microsoft.com/office/powerpoint/2010/main" xmlns="" val="955436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76425" y="178286"/>
            <a:ext cx="11614522" cy="1754326"/>
          </a:xfrm>
          <a:prstGeom prst="rect">
            <a:avLst/>
          </a:prstGeom>
        </p:spPr>
        <p:txBody>
          <a:bodyPr wrap="square">
            <a:spAutoFit/>
          </a:bodyPr>
          <a:lstStyle/>
          <a:p>
            <a:r>
              <a:rPr lang="en-US" sz="3600" b="1" dirty="0" smtClean="0">
                <a:latin typeface="Arial Black" pitchFamily="34" charset="0"/>
              </a:rPr>
              <a:t>Greetings to all of you. </a:t>
            </a:r>
            <a:endParaRPr lang="en-US" sz="3600" b="1" dirty="0" smtClean="0">
              <a:latin typeface="Century Gothic" panose="020B0502020202020204" pitchFamily="34" charset="0"/>
            </a:endParaRPr>
          </a:p>
          <a:p>
            <a:r>
              <a:rPr lang="en-US" sz="3600" b="1" dirty="0" smtClean="0">
                <a:latin typeface="Century Gothic" panose="020B0502020202020204" pitchFamily="34" charset="0"/>
              </a:rPr>
              <a:t>Pastor Estipona asked me to prepare a</a:t>
            </a:r>
          </a:p>
          <a:p>
            <a:r>
              <a:rPr lang="en-US" sz="3600" b="1" dirty="0" smtClean="0">
                <a:latin typeface="Century Gothic" panose="020B0502020202020204" pitchFamily="34" charset="0"/>
              </a:rPr>
              <a:t>message </a:t>
            </a:r>
            <a:r>
              <a:rPr lang="en-US" sz="3600" b="1" dirty="0" smtClean="0">
                <a:latin typeface="Century Gothic" panose="020B0502020202020204" pitchFamily="34" charset="0"/>
              </a:rPr>
              <a:t>about </a:t>
            </a:r>
            <a:r>
              <a:rPr lang="en-US" sz="3600" b="1" dirty="0" smtClean="0">
                <a:latin typeface="Arial Black" pitchFamily="34" charset="0"/>
              </a:rPr>
              <a:t>“JESUS</a:t>
            </a:r>
            <a:r>
              <a:rPr lang="en-US" sz="3600" b="1" dirty="0" smtClean="0">
                <a:latin typeface="Arial Black" pitchFamily="34" charset="0"/>
              </a:rPr>
              <a:t>, THE SON OF GOD.”</a:t>
            </a:r>
          </a:p>
        </p:txBody>
      </p:sp>
      <p:sp>
        <p:nvSpPr>
          <p:cNvPr id="9" name="Rectangle 8"/>
          <p:cNvSpPr/>
          <p:nvPr/>
        </p:nvSpPr>
        <p:spPr>
          <a:xfrm>
            <a:off x="150774" y="1881336"/>
            <a:ext cx="11505419" cy="1754326"/>
          </a:xfrm>
          <a:prstGeom prst="rect">
            <a:avLst/>
          </a:prstGeom>
        </p:spPr>
        <p:txBody>
          <a:bodyPr wrap="square">
            <a:spAutoFit/>
          </a:bodyPr>
          <a:lstStyle/>
          <a:p>
            <a:r>
              <a:rPr lang="en-US" sz="3600" b="1" dirty="0" smtClean="0">
                <a:latin typeface="Arial" pitchFamily="34" charset="0"/>
                <a:cs typeface="Arial" pitchFamily="34" charset="0"/>
              </a:rPr>
              <a:t>Most of my sermons are topical, </a:t>
            </a:r>
            <a:r>
              <a:rPr lang="en-US" altLang="en-US" sz="3600" b="1" dirty="0" smtClean="0">
                <a:latin typeface="Arial" pitchFamily="34" charset="0"/>
                <a:cs typeface="Arial" pitchFamily="34" charset="0"/>
              </a:rPr>
              <a:t>like: “How to pray”, “How to forgive others” or “How to win souls to Christ”.</a:t>
            </a:r>
            <a:endParaRPr lang="en-US" altLang="en-US" sz="3600" b="1" dirty="0" smtClean="0">
              <a:solidFill>
                <a:schemeClr val="bg1"/>
              </a:solidFill>
              <a:latin typeface="Arial" pitchFamily="34" charset="0"/>
              <a:cs typeface="Arial" pitchFamily="34" charset="0"/>
            </a:endParaRPr>
          </a:p>
        </p:txBody>
      </p:sp>
      <p:sp>
        <p:nvSpPr>
          <p:cNvPr id="6" name="Rectangle 5"/>
          <p:cNvSpPr/>
          <p:nvPr/>
        </p:nvSpPr>
        <p:spPr>
          <a:xfrm>
            <a:off x="149174" y="3679611"/>
            <a:ext cx="11795777" cy="1754326"/>
          </a:xfrm>
          <a:prstGeom prst="rect">
            <a:avLst/>
          </a:prstGeom>
        </p:spPr>
        <p:txBody>
          <a:bodyPr wrap="square">
            <a:spAutoFit/>
          </a:bodyPr>
          <a:lstStyle/>
          <a:p>
            <a:r>
              <a:rPr lang="en-US" sz="3600" b="1" dirty="0" smtClean="0">
                <a:latin typeface="Arial Black" pitchFamily="34" charset="0"/>
              </a:rPr>
              <a:t>“JESUS, THE SON OF GOD” </a:t>
            </a:r>
            <a:r>
              <a:rPr lang="en-US" sz="3600" b="1" dirty="0" smtClean="0">
                <a:latin typeface="Century Gothic" panose="020B0502020202020204" pitchFamily="34" charset="0"/>
              </a:rPr>
              <a:t>is not like a “How to” message. It is more of a study on the person of who Jesus is.</a:t>
            </a:r>
            <a:endParaRPr lang="en-US" altLang="en-US" sz="3600" b="1" dirty="0" smtClean="0">
              <a:solidFill>
                <a:schemeClr val="bg1"/>
              </a:solidFill>
              <a:latin typeface="Arial" pitchFamily="34" charset="0"/>
              <a:cs typeface="Arial" pitchFamily="34" charset="0"/>
            </a:endParaRPr>
          </a:p>
        </p:txBody>
      </p:sp>
      <p:sp>
        <p:nvSpPr>
          <p:cNvPr id="7" name="Rectangle 6"/>
          <p:cNvSpPr/>
          <p:nvPr/>
        </p:nvSpPr>
        <p:spPr>
          <a:xfrm>
            <a:off x="147575" y="5429761"/>
            <a:ext cx="10361612" cy="1200329"/>
          </a:xfrm>
          <a:prstGeom prst="rect">
            <a:avLst/>
          </a:prstGeom>
        </p:spPr>
        <p:txBody>
          <a:bodyPr wrap="square">
            <a:spAutoFit/>
          </a:bodyPr>
          <a:lstStyle/>
          <a:p>
            <a:r>
              <a:rPr lang="en-US" sz="3600" b="1" dirty="0" smtClean="0">
                <a:latin typeface="Arial Black" pitchFamily="34" charset="0"/>
              </a:rPr>
              <a:t>Please permit me to sing a song before I teach this study of Jesus.</a:t>
            </a:r>
            <a:endParaRPr lang="en-US" altLang="en-US" sz="3600" b="1" dirty="0" smtClean="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636267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27660" y="775160"/>
            <a:ext cx="11507585" cy="5595159"/>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3430798" y="0"/>
            <a:ext cx="5093062"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SOMEONE WROTE:</a:t>
            </a:r>
            <a:endParaRPr lang="en-US" altLang="en-US" sz="5400" b="1" dirty="0">
              <a:solidFill>
                <a:srgbClr val="C00000"/>
              </a:solidFill>
              <a:latin typeface="Century Gothic" panose="020B0502020202020204" pitchFamily="34" charset="0"/>
            </a:endParaRPr>
          </a:p>
        </p:txBody>
      </p:sp>
      <p:sp>
        <p:nvSpPr>
          <p:cNvPr id="8" name="Rectangle 7"/>
          <p:cNvSpPr/>
          <p:nvPr/>
        </p:nvSpPr>
        <p:spPr>
          <a:xfrm>
            <a:off x="688570" y="769912"/>
            <a:ext cx="10812587" cy="3046988"/>
          </a:xfrm>
          <a:prstGeom prst="rect">
            <a:avLst/>
          </a:prstGeom>
        </p:spPr>
        <p:txBody>
          <a:bodyPr wrap="square">
            <a:spAutoFit/>
          </a:bodyPr>
          <a:lstStyle/>
          <a:p>
            <a:pPr hangingPunct="0"/>
            <a:r>
              <a:rPr lang="en-US" altLang="en-US" sz="3200" b="1" dirty="0">
                <a:solidFill>
                  <a:schemeClr val="bg1"/>
                </a:solidFill>
                <a:latin typeface="Arial" pitchFamily="34" charset="0"/>
                <a:cs typeface="Arial" pitchFamily="34" charset="0"/>
              </a:rPr>
              <a:t> </a:t>
            </a:r>
            <a:r>
              <a:rPr lang="en-US" sz="3200" b="1" dirty="0" smtClean="0">
                <a:solidFill>
                  <a:schemeClr val="bg1"/>
                </a:solidFill>
                <a:latin typeface="Arial" pitchFamily="34" charset="0"/>
                <a:cs typeface="Arial" pitchFamily="34" charset="0"/>
              </a:rPr>
              <a:t>Someone wrote:</a:t>
            </a:r>
          </a:p>
          <a:p>
            <a:pPr hangingPunct="0"/>
            <a:r>
              <a:rPr lang="en-US" sz="3200" b="1" dirty="0" smtClean="0">
                <a:solidFill>
                  <a:schemeClr val="bg1"/>
                </a:solidFill>
                <a:latin typeface="Arial" pitchFamily="34" charset="0"/>
                <a:cs typeface="Arial" pitchFamily="34" charset="0"/>
              </a:rPr>
              <a:t>	He came from the bosom of the Father to the bosom of a woman.</a:t>
            </a:r>
          </a:p>
          <a:p>
            <a:pPr hangingPunct="0"/>
            <a:r>
              <a:rPr lang="en-US" sz="3200" b="1" dirty="0" smtClean="0">
                <a:solidFill>
                  <a:schemeClr val="bg1"/>
                </a:solidFill>
                <a:latin typeface="Arial" pitchFamily="34" charset="0"/>
                <a:cs typeface="Arial" pitchFamily="34" charset="0"/>
              </a:rPr>
              <a:t>	He put on humanity that we might put on divinity.</a:t>
            </a:r>
          </a:p>
          <a:p>
            <a:pPr hangingPunct="0"/>
            <a:r>
              <a:rPr lang="en-US" sz="3200" b="1" dirty="0" smtClean="0">
                <a:solidFill>
                  <a:schemeClr val="bg1"/>
                </a:solidFill>
                <a:latin typeface="Arial" pitchFamily="34" charset="0"/>
                <a:cs typeface="Arial" pitchFamily="34" charset="0"/>
              </a:rPr>
              <a:t>	He became the Son of Man that we might become the sons of God.</a:t>
            </a:r>
            <a:endParaRPr lang="en-US" altLang="en-US" sz="3200" b="1" dirty="0" smtClean="0">
              <a:solidFill>
                <a:schemeClr val="bg1"/>
              </a:solidFill>
              <a:latin typeface="Arial" pitchFamily="34" charset="0"/>
              <a:cs typeface="Arial" pitchFamily="34" charset="0"/>
            </a:endParaRPr>
          </a:p>
        </p:txBody>
      </p:sp>
      <p:sp>
        <p:nvSpPr>
          <p:cNvPr id="9" name="Rectangle 8"/>
          <p:cNvSpPr/>
          <p:nvPr/>
        </p:nvSpPr>
        <p:spPr>
          <a:xfrm>
            <a:off x="688570" y="3772192"/>
            <a:ext cx="10812587" cy="2554545"/>
          </a:xfrm>
          <a:prstGeom prst="rect">
            <a:avLst/>
          </a:prstGeom>
        </p:spPr>
        <p:txBody>
          <a:bodyPr wrap="square">
            <a:spAutoFit/>
          </a:bodyPr>
          <a:lstStyle/>
          <a:p>
            <a:pPr hangingPunct="0"/>
            <a:r>
              <a:rPr lang="en-US" sz="3200" b="1" dirty="0" smtClean="0">
                <a:solidFill>
                  <a:schemeClr val="bg1"/>
                </a:solidFill>
                <a:latin typeface="Arial" pitchFamily="34" charset="0"/>
                <a:cs typeface="Arial" pitchFamily="34" charset="0"/>
              </a:rPr>
              <a:t>	He came from Heaven, where cold winds never blow, frosts never chilled the air; where no one is ever sick; where no one ever dies.</a:t>
            </a:r>
            <a:endParaRPr lang="en-US" sz="3200" dirty="0" smtClean="0">
              <a:solidFill>
                <a:schemeClr val="bg1"/>
              </a:solidFill>
              <a:latin typeface="Arial" pitchFamily="34" charset="0"/>
              <a:cs typeface="Arial" pitchFamily="34" charset="0"/>
            </a:endParaRPr>
          </a:p>
          <a:p>
            <a:pPr hangingPunct="0"/>
            <a:r>
              <a:rPr lang="en-US" sz="3200" b="1" dirty="0" smtClean="0">
                <a:solidFill>
                  <a:schemeClr val="bg1"/>
                </a:solidFill>
                <a:latin typeface="Arial" pitchFamily="34" charset="0"/>
                <a:cs typeface="Arial" pitchFamily="34" charset="0"/>
              </a:rPr>
              <a:t>	He was born contrary to the laws of nature.</a:t>
            </a:r>
            <a:endParaRPr lang="en-US" sz="3200" dirty="0" smtClean="0">
              <a:solidFill>
                <a:schemeClr val="bg1"/>
              </a:solidFill>
              <a:latin typeface="Arial" pitchFamily="34" charset="0"/>
              <a:cs typeface="Arial" pitchFamily="34" charset="0"/>
            </a:endParaRPr>
          </a:p>
          <a:p>
            <a:pPr hangingPunct="0"/>
            <a:r>
              <a:rPr lang="en-US" sz="3200" b="1" dirty="0" smtClean="0">
                <a:solidFill>
                  <a:schemeClr val="bg1"/>
                </a:solidFill>
                <a:latin typeface="Arial" pitchFamily="34" charset="0"/>
                <a:cs typeface="Arial" pitchFamily="34" charset="0"/>
              </a:rPr>
              <a:t>	He lived in poverty.</a:t>
            </a:r>
            <a:endParaRPr lang="en-US" altLang="en-US" sz="3200" b="1" dirty="0" smtClean="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27660" y="775160"/>
            <a:ext cx="11507585" cy="5595159"/>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3459674" y="0"/>
            <a:ext cx="5093062"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SOMEONE WROTE:</a:t>
            </a:r>
            <a:endParaRPr lang="en-US" altLang="en-US" sz="5400" b="1" dirty="0">
              <a:solidFill>
                <a:srgbClr val="C00000"/>
              </a:solidFill>
              <a:latin typeface="Century Gothic" panose="020B0502020202020204" pitchFamily="34" charset="0"/>
            </a:endParaRPr>
          </a:p>
        </p:txBody>
      </p:sp>
      <p:sp>
        <p:nvSpPr>
          <p:cNvPr id="8" name="Rectangle 7"/>
          <p:cNvSpPr/>
          <p:nvPr/>
        </p:nvSpPr>
        <p:spPr>
          <a:xfrm>
            <a:off x="688570" y="769912"/>
            <a:ext cx="10812587" cy="2062103"/>
          </a:xfrm>
          <a:prstGeom prst="rect">
            <a:avLst/>
          </a:prstGeom>
        </p:spPr>
        <p:txBody>
          <a:bodyPr wrap="square">
            <a:spAutoFit/>
          </a:bodyPr>
          <a:lstStyle/>
          <a:p>
            <a:pPr hangingPunct="0"/>
            <a:r>
              <a:rPr lang="en-US" altLang="en-US" sz="3200" b="1" dirty="0">
                <a:solidFill>
                  <a:schemeClr val="bg1"/>
                </a:solidFill>
                <a:latin typeface="Arial" pitchFamily="34" charset="0"/>
                <a:cs typeface="Arial" pitchFamily="34" charset="0"/>
              </a:rPr>
              <a:t> </a:t>
            </a:r>
            <a:r>
              <a:rPr lang="en-US" altLang="en-US" sz="3200" b="1" dirty="0" smtClean="0">
                <a:solidFill>
                  <a:schemeClr val="bg1"/>
                </a:solidFill>
                <a:latin typeface="Arial" pitchFamily="34" charset="0"/>
                <a:cs typeface="Arial" pitchFamily="34" charset="0"/>
              </a:rPr>
              <a:t>	</a:t>
            </a:r>
            <a:r>
              <a:rPr lang="en-US" sz="3200" b="1" dirty="0" smtClean="0">
                <a:solidFill>
                  <a:schemeClr val="bg1"/>
                </a:solidFill>
                <a:latin typeface="Arial" pitchFamily="34" charset="0"/>
                <a:cs typeface="Arial" pitchFamily="34" charset="0"/>
              </a:rPr>
              <a:t>Only once did He cross the boundary of His homeland, and that in His childhood.</a:t>
            </a:r>
          </a:p>
          <a:p>
            <a:pPr hangingPunct="0"/>
            <a:r>
              <a:rPr lang="en-US" sz="3200" b="1" dirty="0" smtClean="0">
                <a:solidFill>
                  <a:schemeClr val="bg1"/>
                </a:solidFill>
                <a:latin typeface="Arial" pitchFamily="34" charset="0"/>
                <a:cs typeface="Arial" pitchFamily="34" charset="0"/>
              </a:rPr>
              <a:t>	He had neither training or education.</a:t>
            </a:r>
          </a:p>
          <a:p>
            <a:pPr hangingPunct="0"/>
            <a:r>
              <a:rPr lang="en-US" sz="3200" b="1" dirty="0" smtClean="0">
                <a:solidFill>
                  <a:schemeClr val="bg1"/>
                </a:solidFill>
                <a:latin typeface="Arial" pitchFamily="34" charset="0"/>
                <a:cs typeface="Arial" pitchFamily="34" charset="0"/>
              </a:rPr>
              <a:t>	He had no wealth or influence.</a:t>
            </a:r>
            <a:endParaRPr lang="en-US" sz="3200" b="1" dirty="0">
              <a:solidFill>
                <a:schemeClr val="bg1"/>
              </a:solidFill>
              <a:latin typeface="Arial" pitchFamily="34" charset="0"/>
              <a:cs typeface="Arial" pitchFamily="34" charset="0"/>
            </a:endParaRPr>
          </a:p>
        </p:txBody>
      </p:sp>
      <p:sp>
        <p:nvSpPr>
          <p:cNvPr id="9" name="Rectangle 8"/>
          <p:cNvSpPr/>
          <p:nvPr/>
        </p:nvSpPr>
        <p:spPr>
          <a:xfrm>
            <a:off x="658090" y="3116882"/>
            <a:ext cx="10812587" cy="2554545"/>
          </a:xfrm>
          <a:prstGeom prst="rect">
            <a:avLst/>
          </a:prstGeom>
        </p:spPr>
        <p:txBody>
          <a:bodyPr wrap="square">
            <a:spAutoFit/>
          </a:bodyPr>
          <a:lstStyle/>
          <a:p>
            <a:pPr hangingPunct="0"/>
            <a:r>
              <a:rPr lang="en-US" sz="3200" b="1" dirty="0" smtClean="0">
                <a:solidFill>
                  <a:schemeClr val="bg1"/>
                </a:solidFill>
                <a:latin typeface="Arial" pitchFamily="34" charset="0"/>
                <a:cs typeface="Arial" pitchFamily="34" charset="0"/>
              </a:rPr>
              <a:t>	In infancy He startled a king; in boyhood He puzzled the doctors.</a:t>
            </a:r>
          </a:p>
          <a:p>
            <a:pPr hangingPunct="0"/>
            <a:r>
              <a:rPr lang="en-US" sz="3200" b="1" dirty="0" smtClean="0">
                <a:solidFill>
                  <a:schemeClr val="bg1"/>
                </a:solidFill>
                <a:latin typeface="Arial" pitchFamily="34" charset="0"/>
                <a:cs typeface="Arial" pitchFamily="34" charset="0"/>
              </a:rPr>
              <a:t>	In manhood He ruled the course of nature.</a:t>
            </a:r>
          </a:p>
          <a:p>
            <a:pPr hangingPunct="0"/>
            <a:r>
              <a:rPr lang="en-US" sz="3200" b="1" dirty="0" smtClean="0">
                <a:solidFill>
                  <a:schemeClr val="bg1"/>
                </a:solidFill>
                <a:latin typeface="Arial" pitchFamily="34" charset="0"/>
                <a:cs typeface="Arial" pitchFamily="34" charset="0"/>
              </a:rPr>
              <a:t>	He walked upon the billows and hushed the sea to sleep.</a:t>
            </a: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27660" y="775160"/>
            <a:ext cx="11507585" cy="5595159"/>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3459674" y="0"/>
            <a:ext cx="5093062"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SOMEONE WROTE:</a:t>
            </a:r>
            <a:endParaRPr lang="en-US" altLang="en-US" sz="5400" b="1" dirty="0">
              <a:solidFill>
                <a:srgbClr val="C00000"/>
              </a:solidFill>
              <a:latin typeface="Century Gothic" panose="020B0502020202020204" pitchFamily="34" charset="0"/>
            </a:endParaRPr>
          </a:p>
        </p:txBody>
      </p:sp>
      <p:sp>
        <p:nvSpPr>
          <p:cNvPr id="8" name="Rectangle 7"/>
          <p:cNvSpPr/>
          <p:nvPr/>
        </p:nvSpPr>
        <p:spPr>
          <a:xfrm>
            <a:off x="688570" y="769912"/>
            <a:ext cx="10812587" cy="2062103"/>
          </a:xfrm>
          <a:prstGeom prst="rect">
            <a:avLst/>
          </a:prstGeom>
        </p:spPr>
        <p:txBody>
          <a:bodyPr wrap="square">
            <a:spAutoFit/>
          </a:bodyPr>
          <a:lstStyle/>
          <a:p>
            <a:pPr hangingPunct="0"/>
            <a:r>
              <a:rPr lang="en-US" altLang="en-US" sz="3200" b="1" dirty="0">
                <a:solidFill>
                  <a:schemeClr val="bg1"/>
                </a:solidFill>
                <a:latin typeface="Arial" pitchFamily="34" charset="0"/>
                <a:cs typeface="Arial" pitchFamily="34" charset="0"/>
              </a:rPr>
              <a:t> </a:t>
            </a:r>
            <a:r>
              <a:rPr lang="en-US" altLang="en-US" sz="3200" b="1" dirty="0" smtClean="0">
                <a:solidFill>
                  <a:schemeClr val="bg1"/>
                </a:solidFill>
                <a:latin typeface="Arial" pitchFamily="34" charset="0"/>
                <a:cs typeface="Arial" pitchFamily="34" charset="0"/>
              </a:rPr>
              <a:t>	</a:t>
            </a:r>
            <a:r>
              <a:rPr lang="en-US" sz="3200" b="1" dirty="0" smtClean="0">
                <a:solidFill>
                  <a:schemeClr val="bg1"/>
                </a:solidFill>
                <a:latin typeface="Arial" pitchFamily="34" charset="0"/>
                <a:cs typeface="Arial" pitchFamily="34" charset="0"/>
              </a:rPr>
              <a:t>He never wrote a book, yet all the libraries could not hold the books that have been written about Him.</a:t>
            </a:r>
          </a:p>
          <a:p>
            <a:pPr hangingPunct="0"/>
            <a:r>
              <a:rPr lang="en-US" sz="3200" b="1" dirty="0" smtClean="0">
                <a:solidFill>
                  <a:schemeClr val="bg1"/>
                </a:solidFill>
                <a:latin typeface="Arial" pitchFamily="34" charset="0"/>
                <a:cs typeface="Arial" pitchFamily="34" charset="0"/>
              </a:rPr>
              <a:t>	He never wrote a song, yet He has been the theme of more songs than all other subjects combined.</a:t>
            </a:r>
          </a:p>
        </p:txBody>
      </p:sp>
      <p:sp>
        <p:nvSpPr>
          <p:cNvPr id="9" name="Rectangle 8"/>
          <p:cNvSpPr/>
          <p:nvPr/>
        </p:nvSpPr>
        <p:spPr>
          <a:xfrm>
            <a:off x="629214" y="3164999"/>
            <a:ext cx="10812587" cy="3046988"/>
          </a:xfrm>
          <a:prstGeom prst="rect">
            <a:avLst/>
          </a:prstGeom>
        </p:spPr>
        <p:txBody>
          <a:bodyPr wrap="square">
            <a:spAutoFit/>
          </a:bodyPr>
          <a:lstStyle/>
          <a:p>
            <a:pPr hangingPunct="0"/>
            <a:r>
              <a:rPr lang="en-US" sz="3200" b="1" dirty="0" smtClean="0">
                <a:solidFill>
                  <a:schemeClr val="bg1"/>
                </a:solidFill>
                <a:latin typeface="Arial" pitchFamily="34" charset="0"/>
                <a:cs typeface="Arial" pitchFamily="34" charset="0"/>
              </a:rPr>
              <a:t>	He never founded a college, yet all the schools together cannot match as many students as those who studied His life. </a:t>
            </a:r>
          </a:p>
          <a:p>
            <a:pPr hangingPunct="0"/>
            <a:r>
              <a:rPr lang="en-US" sz="3200" b="1" dirty="0" smtClean="0">
                <a:solidFill>
                  <a:schemeClr val="bg1"/>
                </a:solidFill>
                <a:latin typeface="Arial" pitchFamily="34" charset="0"/>
                <a:cs typeface="Arial" pitchFamily="34" charset="0"/>
              </a:rPr>
              <a:t>	He never practiced medicine, yet He healed more broken bodies than all the doctors that have ever lived.</a:t>
            </a:r>
          </a:p>
          <a:p>
            <a:pPr hangingPunct="0"/>
            <a:endParaRPr lang="en-US" sz="3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50520" y="775160"/>
            <a:ext cx="11507585" cy="5595159"/>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3459674" y="0"/>
            <a:ext cx="5093062"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SOMEONE WROTE:</a:t>
            </a:r>
            <a:endParaRPr lang="en-US" altLang="en-US" sz="5400" b="1" dirty="0">
              <a:solidFill>
                <a:srgbClr val="C00000"/>
              </a:solidFill>
              <a:latin typeface="Century Gothic" panose="020B0502020202020204" pitchFamily="34" charset="0"/>
            </a:endParaRPr>
          </a:p>
        </p:txBody>
      </p:sp>
      <p:sp>
        <p:nvSpPr>
          <p:cNvPr id="8" name="Rectangle 7"/>
          <p:cNvSpPr/>
          <p:nvPr/>
        </p:nvSpPr>
        <p:spPr>
          <a:xfrm>
            <a:off x="139945" y="769912"/>
            <a:ext cx="11150504" cy="3046988"/>
          </a:xfrm>
          <a:prstGeom prst="rect">
            <a:avLst/>
          </a:prstGeom>
        </p:spPr>
        <p:txBody>
          <a:bodyPr wrap="square">
            <a:spAutoFit/>
          </a:bodyPr>
          <a:lstStyle/>
          <a:p>
            <a:pPr hangingPunct="0"/>
            <a:r>
              <a:rPr lang="en-US" altLang="en-US" sz="3200" b="1" dirty="0">
                <a:solidFill>
                  <a:schemeClr val="bg1"/>
                </a:solidFill>
                <a:latin typeface="Arial" pitchFamily="34" charset="0"/>
                <a:cs typeface="Arial" pitchFamily="34" charset="0"/>
              </a:rPr>
              <a:t> </a:t>
            </a:r>
            <a:r>
              <a:rPr lang="en-US" altLang="en-US" sz="3200" b="1" dirty="0" smtClean="0">
                <a:solidFill>
                  <a:schemeClr val="bg1"/>
                </a:solidFill>
                <a:latin typeface="Arial" pitchFamily="34" charset="0"/>
                <a:cs typeface="Arial" pitchFamily="34" charset="0"/>
              </a:rPr>
              <a:t>	</a:t>
            </a:r>
            <a:r>
              <a:rPr lang="en-US" sz="3200" b="1" dirty="0" smtClean="0">
                <a:solidFill>
                  <a:schemeClr val="bg1"/>
                </a:solidFill>
                <a:latin typeface="Arial" pitchFamily="34" charset="0"/>
                <a:cs typeface="Arial" pitchFamily="34" charset="0"/>
              </a:rPr>
              <a:t>Great men have come and gone, yet He lives on.</a:t>
            </a:r>
            <a:endParaRPr lang="en-US" sz="3200" dirty="0" smtClean="0">
              <a:solidFill>
                <a:schemeClr val="bg1"/>
              </a:solidFill>
              <a:latin typeface="Arial" pitchFamily="34" charset="0"/>
              <a:cs typeface="Arial" pitchFamily="34" charset="0"/>
            </a:endParaRPr>
          </a:p>
          <a:p>
            <a:pPr hangingPunct="0"/>
            <a:r>
              <a:rPr lang="en-US" sz="3200" b="1" dirty="0" smtClean="0">
                <a:solidFill>
                  <a:schemeClr val="bg1"/>
                </a:solidFill>
                <a:latin typeface="Arial" pitchFamily="34" charset="0"/>
                <a:cs typeface="Arial" pitchFamily="34" charset="0"/>
              </a:rPr>
              <a:t>	Herod could not kill Him. </a:t>
            </a:r>
          </a:p>
          <a:p>
            <a:pPr hangingPunct="0"/>
            <a:r>
              <a:rPr lang="en-US" sz="3200" b="1" dirty="0" smtClean="0">
                <a:solidFill>
                  <a:schemeClr val="bg1"/>
                </a:solidFill>
                <a:latin typeface="Arial" pitchFamily="34" charset="0"/>
                <a:cs typeface="Arial" pitchFamily="34" charset="0"/>
              </a:rPr>
              <a:t>	Satan could not seduce Him.</a:t>
            </a:r>
            <a:endParaRPr lang="en-US" sz="3200" dirty="0" smtClean="0">
              <a:solidFill>
                <a:schemeClr val="bg1"/>
              </a:solidFill>
              <a:latin typeface="Arial" pitchFamily="34" charset="0"/>
              <a:cs typeface="Arial" pitchFamily="34" charset="0"/>
            </a:endParaRPr>
          </a:p>
          <a:p>
            <a:pPr hangingPunct="0"/>
            <a:r>
              <a:rPr lang="en-US" sz="3200" b="1" dirty="0" smtClean="0">
                <a:solidFill>
                  <a:schemeClr val="bg1"/>
                </a:solidFill>
                <a:latin typeface="Arial" pitchFamily="34" charset="0"/>
                <a:cs typeface="Arial" pitchFamily="34" charset="0"/>
              </a:rPr>
              <a:t>	Death could not destroy Him.</a:t>
            </a:r>
          </a:p>
          <a:p>
            <a:pPr hangingPunct="0"/>
            <a:r>
              <a:rPr lang="en-US" sz="3200" b="1" dirty="0" smtClean="0">
                <a:solidFill>
                  <a:schemeClr val="bg1"/>
                </a:solidFill>
                <a:latin typeface="Arial" pitchFamily="34" charset="0"/>
                <a:cs typeface="Arial" pitchFamily="34" charset="0"/>
              </a:rPr>
              <a:t>	The grave could not hold Him.</a:t>
            </a:r>
            <a:endParaRPr lang="en-US" sz="3200" dirty="0" smtClean="0">
              <a:solidFill>
                <a:schemeClr val="bg1"/>
              </a:solidFill>
              <a:latin typeface="Arial" pitchFamily="34" charset="0"/>
              <a:cs typeface="Arial" pitchFamily="34" charset="0"/>
            </a:endParaRPr>
          </a:p>
          <a:p>
            <a:pPr hangingPunct="0"/>
            <a:r>
              <a:rPr lang="en-US" sz="3200" b="1" dirty="0" smtClean="0">
                <a:solidFill>
                  <a:schemeClr val="bg1"/>
                </a:solidFill>
                <a:latin typeface="Arial" pitchFamily="34" charset="0"/>
                <a:cs typeface="Arial" pitchFamily="34" charset="0"/>
              </a:rPr>
              <a:t>	He laid aside His purple robe for a peasant's gown.</a:t>
            </a:r>
            <a:endParaRPr lang="en-US" sz="3200" dirty="0">
              <a:solidFill>
                <a:schemeClr val="bg1"/>
              </a:solidFill>
              <a:latin typeface="Arial" pitchFamily="34" charset="0"/>
              <a:cs typeface="Arial" pitchFamily="34" charset="0"/>
            </a:endParaRPr>
          </a:p>
        </p:txBody>
      </p:sp>
      <p:sp>
        <p:nvSpPr>
          <p:cNvPr id="9" name="Rectangle 8"/>
          <p:cNvSpPr/>
          <p:nvPr/>
        </p:nvSpPr>
        <p:spPr>
          <a:xfrm>
            <a:off x="673330" y="4381792"/>
            <a:ext cx="10812587" cy="584775"/>
          </a:xfrm>
          <a:prstGeom prst="rect">
            <a:avLst/>
          </a:prstGeom>
        </p:spPr>
        <p:txBody>
          <a:bodyPr wrap="square">
            <a:spAutoFit/>
          </a:bodyPr>
          <a:lstStyle/>
          <a:p>
            <a:pPr hangingPunct="0"/>
            <a:r>
              <a:rPr lang="en-US" sz="3200" b="1" dirty="0" smtClean="0">
                <a:solidFill>
                  <a:schemeClr val="bg1"/>
                </a:solidFill>
                <a:latin typeface="Arial" pitchFamily="34" charset="0"/>
                <a:cs typeface="Arial" pitchFamily="34" charset="0"/>
              </a:rPr>
              <a:t>	</a:t>
            </a:r>
            <a:endParaRPr lang="en-US" sz="3200" b="1" dirty="0">
              <a:solidFill>
                <a:schemeClr val="bg1"/>
              </a:solidFill>
              <a:latin typeface="Arial" pitchFamily="34" charset="0"/>
              <a:cs typeface="Arial" pitchFamily="34" charset="0"/>
            </a:endParaRPr>
          </a:p>
        </p:txBody>
      </p:sp>
      <p:sp>
        <p:nvSpPr>
          <p:cNvPr id="58369" name="Rectangle 1"/>
          <p:cNvSpPr>
            <a:spLocks noChangeArrowheads="1"/>
          </p:cNvSpPr>
          <p:nvPr/>
        </p:nvSpPr>
        <p:spPr bwMode="auto">
          <a:xfrm>
            <a:off x="953296" y="3872570"/>
            <a:ext cx="9784025" cy="206210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He was rich, yet for our sakes He became poor.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How Poor?</a:t>
            </a:r>
            <a:endParaRPr kumimoji="0" lang="en-US" sz="32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Ask Mary. He slept in another </a:t>
            </a:r>
            <a:r>
              <a:rPr lang="en-US" sz="3200" b="1" dirty="0" smtClean="0">
                <a:solidFill>
                  <a:schemeClr val="bg1"/>
                </a:solidFill>
                <a:latin typeface="Arial" pitchFamily="34" charset="0"/>
                <a:ea typeface="Times New Roman" pitchFamily="18" charset="0"/>
                <a:cs typeface="Arial" pitchFamily="34" charset="0"/>
              </a:rPr>
              <a:t>man</a:t>
            </a:r>
            <a:r>
              <a:rPr kumimoji="0" lang="en-US" sz="32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’s manger.</a:t>
            </a:r>
            <a:endParaRPr kumimoji="0" lang="en-US" sz="3200" b="1" i="0" u="none" strike="noStrike" cap="none" normalizeH="0" baseline="0" dirty="0" smtClean="0">
              <a:ln>
                <a:noFill/>
              </a:ln>
              <a:solidFill>
                <a:schemeClr val="bg1"/>
              </a:solidFill>
              <a:effectLst/>
              <a:latin typeface="Arial" pitchFamily="34" charset="0"/>
              <a:cs typeface="Arial" pitchFamily="34" charset="0"/>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369"/>
                                        </p:tgtEl>
                                        <p:attrNameLst>
                                          <p:attrName>style.visibility</p:attrName>
                                        </p:attrNameLst>
                                      </p:cBhvr>
                                      <p:to>
                                        <p:strVal val="visible"/>
                                      </p:to>
                                    </p:set>
                                    <p:animEffect transition="in" filter="fade">
                                      <p:cBhvr>
                                        <p:cTn id="12" dur="500"/>
                                        <p:tgtEl>
                                          <p:spTgt spid="583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836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50520" y="775160"/>
            <a:ext cx="11507585" cy="5595159"/>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3459674" y="-12508"/>
            <a:ext cx="5985742" cy="769441"/>
          </a:xfrm>
          <a:prstGeom prst="rect">
            <a:avLst/>
          </a:prstGeom>
        </p:spPr>
        <p:txBody>
          <a:bodyPr wrap="none">
            <a:spAutoFit/>
          </a:bodyPr>
          <a:lstStyle/>
          <a:p>
            <a:pPr algn="ctr"/>
            <a:r>
              <a:rPr lang="en-US" altLang="en-US" sz="4400" b="1" dirty="0" smtClean="0">
                <a:solidFill>
                  <a:srgbClr val="0070C0"/>
                </a:solidFill>
                <a:latin typeface="Arial Black" pitchFamily="34" charset="0"/>
              </a:rPr>
              <a:t>SOMEONE WROTE:</a:t>
            </a:r>
            <a:endParaRPr lang="en-US" altLang="en-US" sz="5400" b="1" dirty="0">
              <a:solidFill>
                <a:srgbClr val="0070C0"/>
              </a:solidFill>
              <a:latin typeface="Arial Black" pitchFamily="34" charset="0"/>
            </a:endParaRPr>
          </a:p>
        </p:txBody>
      </p:sp>
      <p:sp>
        <p:nvSpPr>
          <p:cNvPr id="8" name="Rectangle 7"/>
          <p:cNvSpPr/>
          <p:nvPr/>
        </p:nvSpPr>
        <p:spPr>
          <a:xfrm>
            <a:off x="688570" y="769912"/>
            <a:ext cx="10812587" cy="2062103"/>
          </a:xfrm>
          <a:prstGeom prst="rect">
            <a:avLst/>
          </a:prstGeom>
        </p:spPr>
        <p:txBody>
          <a:bodyPr wrap="square">
            <a:spAutoFit/>
          </a:bodyPr>
          <a:lstStyle/>
          <a:p>
            <a:pPr lvl="0" hangingPunct="0"/>
            <a:r>
              <a:rPr lang="en-US" altLang="en-US" sz="3200" b="1" dirty="0">
                <a:solidFill>
                  <a:schemeClr val="bg1"/>
                </a:solidFill>
                <a:latin typeface="Arial" pitchFamily="34" charset="0"/>
                <a:cs typeface="Arial" pitchFamily="34" charset="0"/>
              </a:rPr>
              <a:t> </a:t>
            </a:r>
            <a:r>
              <a:rPr lang="en-US" altLang="en-US" sz="3200" b="1" dirty="0" smtClean="0">
                <a:solidFill>
                  <a:schemeClr val="bg1"/>
                </a:solidFill>
                <a:latin typeface="Arial" pitchFamily="34" charset="0"/>
                <a:cs typeface="Arial" pitchFamily="34" charset="0"/>
              </a:rPr>
              <a:t>	</a:t>
            </a:r>
            <a:r>
              <a:rPr lang="en-US" sz="3200" b="1" dirty="0" smtClean="0">
                <a:solidFill>
                  <a:schemeClr val="bg1"/>
                </a:solidFill>
                <a:latin typeface="Arial" pitchFamily="34" charset="0"/>
                <a:ea typeface="Times New Roman" pitchFamily="18" charset="0"/>
                <a:cs typeface="Arial" pitchFamily="34" charset="0"/>
              </a:rPr>
              <a:t>How Poor?</a:t>
            </a:r>
            <a:endParaRPr lang="en-US" sz="3200" b="1" dirty="0" smtClean="0">
              <a:solidFill>
                <a:schemeClr val="bg1"/>
              </a:solidFill>
              <a:latin typeface="Arial" pitchFamily="34" charset="0"/>
              <a:cs typeface="Arial" pitchFamily="34" charset="0"/>
            </a:endParaRPr>
          </a:p>
          <a:p>
            <a:pPr hangingPunct="0"/>
            <a:r>
              <a:rPr lang="en-US" sz="3200" b="1" dirty="0" smtClean="0">
                <a:solidFill>
                  <a:schemeClr val="bg1"/>
                </a:solidFill>
                <a:latin typeface="Arial" pitchFamily="34" charset="0"/>
                <a:cs typeface="Arial" pitchFamily="34" charset="0"/>
              </a:rPr>
              <a:t>	Ask the wise men, who brought Him the gifts.</a:t>
            </a:r>
          </a:p>
          <a:p>
            <a:pPr hangingPunct="0"/>
            <a:r>
              <a:rPr lang="en-US" sz="3200" b="1" dirty="0" smtClean="0">
                <a:solidFill>
                  <a:schemeClr val="bg1"/>
                </a:solidFill>
                <a:latin typeface="Arial" pitchFamily="34" charset="0"/>
                <a:cs typeface="Arial" pitchFamily="34" charset="0"/>
              </a:rPr>
              <a:t>	Ask the disciples. He crossed the lake in another man’s boat.</a:t>
            </a:r>
            <a:endParaRPr lang="en-US" sz="3200" b="1" dirty="0">
              <a:solidFill>
                <a:schemeClr val="bg1"/>
              </a:solidFill>
              <a:latin typeface="Arial" pitchFamily="34" charset="0"/>
              <a:cs typeface="Arial" pitchFamily="34" charset="0"/>
            </a:endParaRPr>
          </a:p>
        </p:txBody>
      </p:sp>
      <p:sp>
        <p:nvSpPr>
          <p:cNvPr id="9" name="Rectangle 8"/>
          <p:cNvSpPr/>
          <p:nvPr/>
        </p:nvSpPr>
        <p:spPr>
          <a:xfrm>
            <a:off x="673330" y="4381792"/>
            <a:ext cx="10812587" cy="584775"/>
          </a:xfrm>
          <a:prstGeom prst="rect">
            <a:avLst/>
          </a:prstGeom>
        </p:spPr>
        <p:txBody>
          <a:bodyPr wrap="square">
            <a:spAutoFit/>
          </a:bodyPr>
          <a:lstStyle/>
          <a:p>
            <a:pPr hangingPunct="0"/>
            <a:r>
              <a:rPr lang="en-US" sz="3200" b="1" dirty="0" smtClean="0">
                <a:solidFill>
                  <a:schemeClr val="bg1"/>
                </a:solidFill>
                <a:latin typeface="Arial" pitchFamily="34" charset="0"/>
                <a:cs typeface="Arial" pitchFamily="34" charset="0"/>
              </a:rPr>
              <a:t>	</a:t>
            </a:r>
            <a:endParaRPr lang="en-US" sz="3200" b="1" dirty="0">
              <a:solidFill>
                <a:schemeClr val="bg1"/>
              </a:solidFill>
              <a:latin typeface="Arial" pitchFamily="34" charset="0"/>
              <a:cs typeface="Arial" pitchFamily="34" charset="0"/>
            </a:endParaRPr>
          </a:p>
        </p:txBody>
      </p:sp>
      <p:sp>
        <p:nvSpPr>
          <p:cNvPr id="58369" name="Rectangle 1"/>
          <p:cNvSpPr>
            <a:spLocks noChangeArrowheads="1"/>
          </p:cNvSpPr>
          <p:nvPr/>
        </p:nvSpPr>
        <p:spPr bwMode="auto">
          <a:xfrm>
            <a:off x="-26050" y="4017740"/>
            <a:ext cx="11126764" cy="206210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hangingPunct="0"/>
            <a:r>
              <a:rPr lang="en-US" sz="3200" b="1" dirty="0" smtClean="0">
                <a:solidFill>
                  <a:schemeClr val="bg1"/>
                </a:solidFill>
                <a:latin typeface="Arial Black" pitchFamily="34" charset="0"/>
              </a:rPr>
              <a:t>	</a:t>
            </a:r>
            <a:r>
              <a:rPr lang="en-US" sz="3200" b="1" dirty="0" smtClean="0">
                <a:solidFill>
                  <a:srgbClr val="FFFF00"/>
                </a:solidFill>
                <a:latin typeface="Arial Black" pitchFamily="34" charset="0"/>
              </a:rPr>
              <a:t>All others have imperfections, but He none.</a:t>
            </a:r>
            <a:endParaRPr lang="en-US" sz="3200" dirty="0" smtClean="0">
              <a:solidFill>
                <a:srgbClr val="FFFF00"/>
              </a:solidFill>
              <a:latin typeface="Arial Black" pitchFamily="34" charset="0"/>
            </a:endParaRPr>
          </a:p>
          <a:p>
            <a:pPr hangingPunct="0"/>
            <a:r>
              <a:rPr lang="en-US" sz="3200" b="1" dirty="0" smtClean="0">
                <a:solidFill>
                  <a:srgbClr val="FFFF00"/>
                </a:solidFill>
                <a:latin typeface="Arial Black" pitchFamily="34" charset="0"/>
              </a:rPr>
              <a:t>	He is “the </a:t>
            </a:r>
            <a:r>
              <a:rPr lang="en-US" sz="3200" b="1" dirty="0" err="1" smtClean="0">
                <a:solidFill>
                  <a:srgbClr val="FFFF00"/>
                </a:solidFill>
                <a:latin typeface="Arial Black" pitchFamily="34" charset="0"/>
              </a:rPr>
              <a:t>chiefest</a:t>
            </a:r>
            <a:r>
              <a:rPr lang="en-US" sz="3200" b="1" dirty="0" smtClean="0">
                <a:solidFill>
                  <a:srgbClr val="FFFF00"/>
                </a:solidFill>
                <a:latin typeface="Arial Black" pitchFamily="34" charset="0"/>
              </a:rPr>
              <a:t> of ten thousand” </a:t>
            </a:r>
          </a:p>
          <a:p>
            <a:pPr hangingPunct="0"/>
            <a:r>
              <a:rPr lang="en-US" sz="3200" b="1" dirty="0" smtClean="0">
                <a:solidFill>
                  <a:srgbClr val="FFFF00"/>
                </a:solidFill>
                <a:latin typeface="Arial Black" pitchFamily="34" charset="0"/>
              </a:rPr>
              <a:t>	“He is altogether lovely.”</a:t>
            </a:r>
            <a:endParaRPr lang="en-US" sz="3200" dirty="0" smtClean="0">
              <a:solidFill>
                <a:srgbClr val="FFFF00"/>
              </a:solidFill>
              <a:latin typeface="Arial Black" pitchFamily="34" charset="0"/>
            </a:endParaRPr>
          </a:p>
          <a:p>
            <a:pPr hangingPunct="0"/>
            <a:r>
              <a:rPr lang="en-US" sz="3200" b="1" dirty="0" smtClean="0">
                <a:solidFill>
                  <a:srgbClr val="FFFF00"/>
                </a:solidFill>
                <a:latin typeface="Arial Black" pitchFamily="34" charset="0"/>
              </a:rPr>
              <a:t>	And He is our </a:t>
            </a:r>
            <a:r>
              <a:rPr lang="en-US" sz="3200" b="1" dirty="0" err="1" smtClean="0">
                <a:solidFill>
                  <a:srgbClr val="FFFF00"/>
                </a:solidFill>
                <a:latin typeface="Arial Black" pitchFamily="34" charset="0"/>
              </a:rPr>
              <a:t>Saviour</a:t>
            </a:r>
            <a:r>
              <a:rPr lang="en-US" sz="3200" b="1" dirty="0" smtClean="0">
                <a:solidFill>
                  <a:srgbClr val="FFFF00"/>
                </a:solidFill>
                <a:latin typeface="Arial Black" pitchFamily="34" charset="0"/>
              </a:rPr>
              <a:t>, the Lord Jesus Christ.</a:t>
            </a:r>
            <a:endParaRPr lang="en-US" sz="3200" dirty="0">
              <a:solidFill>
                <a:srgbClr val="FFFF00"/>
              </a:solidFill>
              <a:latin typeface="Arial Black" pitchFamily="34" charset="0"/>
            </a:endParaRPr>
          </a:p>
        </p:txBody>
      </p:sp>
      <p:sp>
        <p:nvSpPr>
          <p:cNvPr id="11" name="Rectangle 10"/>
          <p:cNvSpPr/>
          <p:nvPr/>
        </p:nvSpPr>
        <p:spPr>
          <a:xfrm>
            <a:off x="622565" y="2741724"/>
            <a:ext cx="10812587" cy="1077218"/>
          </a:xfrm>
          <a:prstGeom prst="rect">
            <a:avLst/>
          </a:prstGeom>
        </p:spPr>
        <p:txBody>
          <a:bodyPr wrap="square">
            <a:spAutoFit/>
          </a:bodyPr>
          <a:lstStyle/>
          <a:p>
            <a:pPr hangingPunct="0"/>
            <a:r>
              <a:rPr lang="en-US" sz="3200" b="1" dirty="0" smtClean="0">
                <a:solidFill>
                  <a:schemeClr val="bg1"/>
                </a:solidFill>
                <a:latin typeface="Arial" pitchFamily="34" charset="0"/>
                <a:cs typeface="Arial" pitchFamily="34" charset="0"/>
              </a:rPr>
              <a:t>	He rode on another man’s donkey. </a:t>
            </a:r>
          </a:p>
          <a:p>
            <a:pPr hangingPunct="0"/>
            <a:r>
              <a:rPr lang="en-US" sz="3200" b="1" dirty="0" smtClean="0">
                <a:solidFill>
                  <a:schemeClr val="bg1"/>
                </a:solidFill>
                <a:latin typeface="Arial" pitchFamily="34" charset="0"/>
                <a:cs typeface="Arial" pitchFamily="34" charset="0"/>
              </a:rPr>
              <a:t>He was buried in another man’s tomb.</a:t>
            </a:r>
            <a:endParaRPr lang="en-US" sz="3200" b="1" dirty="0">
              <a:solidFill>
                <a:schemeClr val="bg1"/>
              </a:solidFill>
              <a:latin typeface="Arial" pitchFamily="34" charset="0"/>
              <a:cs typeface="Arial" pitchFamily="34" charset="0"/>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171848" y="2256906"/>
            <a:ext cx="3575603" cy="1909274"/>
          </a:xfrm>
          <a:prstGeom prst="rect">
            <a:avLst/>
          </a:prstGeom>
        </p:spPr>
      </p:pic>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6" presetClass="entr" presetSubtype="37"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outVertical)">
                                      <p:cBhvr>
                                        <p:cTn id="15" dur="20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13"/>
                                        </p:tgtEl>
                                      </p:cBhvr>
                                    </p:animEffect>
                                    <p:set>
                                      <p:cBhvr>
                                        <p:cTn id="20" dur="1" fill="hold">
                                          <p:stCondLst>
                                            <p:cond delay="1999"/>
                                          </p:stCondLst>
                                        </p:cTn>
                                        <p:tgtEl>
                                          <p:spTgt spid="13"/>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58369"/>
                                        </p:tgtEl>
                                        <p:attrNameLst>
                                          <p:attrName>style.visibility</p:attrName>
                                        </p:attrNameLst>
                                      </p:cBhvr>
                                      <p:to>
                                        <p:strVal val="visible"/>
                                      </p:to>
                                    </p:set>
                                    <p:animEffect transition="in" filter="fade">
                                      <p:cBhvr>
                                        <p:cTn id="23" dur="500"/>
                                        <p:tgtEl>
                                          <p:spTgt spid="583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8369"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ln>
            <a:solidFill>
              <a:schemeClr val="bg1"/>
            </a:solidFill>
          </a:ln>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3459674" y="127062"/>
            <a:ext cx="1696298"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JESUS</a:t>
            </a:r>
            <a:endParaRPr lang="en-US" altLang="en-US" sz="5400" b="1" dirty="0">
              <a:solidFill>
                <a:srgbClr val="C00000"/>
              </a:solidFill>
              <a:latin typeface="Century Gothic" panose="020B0502020202020204" pitchFamily="34" charset="0"/>
            </a:endParaRPr>
          </a:p>
        </p:txBody>
      </p:sp>
      <p:sp>
        <p:nvSpPr>
          <p:cNvPr id="8" name="Rectangle 7"/>
          <p:cNvSpPr/>
          <p:nvPr/>
        </p:nvSpPr>
        <p:spPr>
          <a:xfrm>
            <a:off x="665017" y="1140320"/>
            <a:ext cx="10812587" cy="2554545"/>
          </a:xfrm>
          <a:prstGeom prst="rect">
            <a:avLst/>
          </a:prstGeom>
          <a:ln>
            <a:noFill/>
          </a:ln>
        </p:spPr>
        <p:txBody>
          <a:bodyPr wrap="square">
            <a:spAutoFit/>
          </a:bodyPr>
          <a:lstStyle/>
          <a:p>
            <a:r>
              <a:rPr lang="en-US" altLang="en-US" sz="4000" b="1" dirty="0" smtClean="0">
                <a:solidFill>
                  <a:schemeClr val="bg1"/>
                </a:solidFill>
                <a:latin typeface="Century Gothic" panose="020B0502020202020204" pitchFamily="34" charset="0"/>
              </a:rPr>
              <a:t>Jesus said that </a:t>
            </a:r>
            <a:r>
              <a:rPr lang="en-US" altLang="en-US" sz="4000" b="1" u="sng" dirty="0" smtClean="0">
                <a:solidFill>
                  <a:schemeClr val="bg1"/>
                </a:solidFill>
                <a:latin typeface="Century Gothic" panose="020B0502020202020204" pitchFamily="34" charset="0"/>
              </a:rPr>
              <a:t>He is the Son of God</a:t>
            </a:r>
            <a:r>
              <a:rPr lang="en-US" altLang="en-US" sz="4000" b="1" dirty="0" smtClean="0">
                <a:solidFill>
                  <a:schemeClr val="bg1"/>
                </a:solidFill>
                <a:latin typeface="Century Gothic" panose="020B0502020202020204" pitchFamily="34" charset="0"/>
              </a:rPr>
              <a:t>. Is that really true? </a:t>
            </a:r>
            <a:r>
              <a:rPr lang="en-US" altLang="en-US" sz="4000" b="1" u="sng" dirty="0" smtClean="0">
                <a:solidFill>
                  <a:schemeClr val="bg1"/>
                </a:solidFill>
                <a:effectLst>
                  <a:outerShdw blurRad="38100" dist="38100" dir="2700000" algn="tl">
                    <a:srgbClr val="000000">
                      <a:alpha val="43137"/>
                    </a:srgbClr>
                  </a:outerShdw>
                </a:effectLst>
                <a:latin typeface="Century Gothic" panose="020B0502020202020204" pitchFamily="34" charset="0"/>
              </a:rPr>
              <a:t>What do you think</a:t>
            </a:r>
            <a:r>
              <a:rPr lang="en-US" altLang="en-US" sz="4000" b="1" dirty="0" smtClean="0">
                <a:solidFill>
                  <a:schemeClr val="bg1"/>
                </a:solidFill>
                <a:latin typeface="Century Gothic" panose="020B0502020202020204" pitchFamily="34" charset="0"/>
              </a:rPr>
              <a:t> </a:t>
            </a:r>
          </a:p>
          <a:p>
            <a:r>
              <a:rPr lang="en-US" altLang="en-US" sz="4000" b="1" dirty="0" smtClean="0">
                <a:solidFill>
                  <a:schemeClr val="bg1"/>
                </a:solidFill>
                <a:latin typeface="Century Gothic" panose="020B0502020202020204" pitchFamily="34" charset="0"/>
              </a:rPr>
              <a:t>about His statement? What do </a:t>
            </a:r>
          </a:p>
          <a:p>
            <a:r>
              <a:rPr lang="en-US" altLang="en-US" sz="4000" b="1" dirty="0" smtClean="0">
                <a:solidFill>
                  <a:schemeClr val="bg1"/>
                </a:solidFill>
                <a:latin typeface="Century Gothic" panose="020B0502020202020204" pitchFamily="34" charset="0"/>
              </a:rPr>
              <a:t>you believe? Is it really true or not?</a:t>
            </a:r>
            <a:endParaRPr lang="en-US" sz="4000" b="1" dirty="0" smtClean="0">
              <a:solidFill>
                <a:schemeClr val="bg1"/>
              </a:solidFill>
              <a:latin typeface="Arial Black" pitchFamily="34" charset="0"/>
            </a:endParaRPr>
          </a:p>
        </p:txBody>
      </p:sp>
      <p:sp>
        <p:nvSpPr>
          <p:cNvPr id="9" name="Rectangle 8"/>
          <p:cNvSpPr/>
          <p:nvPr/>
        </p:nvSpPr>
        <p:spPr>
          <a:xfrm>
            <a:off x="659166" y="3772150"/>
            <a:ext cx="10812587" cy="1323439"/>
          </a:xfrm>
          <a:prstGeom prst="rect">
            <a:avLst/>
          </a:prstGeom>
        </p:spPr>
        <p:txBody>
          <a:bodyPr wrap="square">
            <a:spAutoFit/>
          </a:bodyPr>
          <a:lstStyle/>
          <a:p>
            <a:r>
              <a:rPr lang="en-US" sz="4000" dirty="0" smtClean="0">
                <a:solidFill>
                  <a:schemeClr val="bg1"/>
                </a:solidFill>
                <a:latin typeface="Arial Black" pitchFamily="34" charset="0"/>
              </a:rPr>
              <a:t>We need to find out because our destiny depends upon it.</a:t>
            </a:r>
            <a:endParaRPr lang="en-US" altLang="en-US" sz="4000" b="1" dirty="0" smtClean="0">
              <a:solidFill>
                <a:schemeClr val="bg1"/>
              </a:solidFill>
              <a:latin typeface="Arial Black" pitchFamily="34" charset="0"/>
            </a:endParaRPr>
          </a:p>
        </p:txBody>
      </p:sp>
      <p:sp>
        <p:nvSpPr>
          <p:cNvPr id="11" name="Rectangle 10"/>
          <p:cNvSpPr/>
          <p:nvPr/>
        </p:nvSpPr>
        <p:spPr>
          <a:xfrm>
            <a:off x="1323208" y="5384862"/>
            <a:ext cx="6793847" cy="769441"/>
          </a:xfrm>
          <a:prstGeom prst="rect">
            <a:avLst/>
          </a:prstGeom>
        </p:spPr>
        <p:txBody>
          <a:bodyPr wrap="none">
            <a:spAutoFit/>
          </a:bodyPr>
          <a:lstStyle/>
          <a:p>
            <a:pPr algn="ctr"/>
            <a:r>
              <a:rPr lang="en-US" sz="4400" b="1" dirty="0" smtClean="0">
                <a:solidFill>
                  <a:srgbClr val="FFFF00"/>
                </a:solidFill>
                <a:latin typeface="Arial Black" pitchFamily="34" charset="0"/>
              </a:rPr>
              <a:t>WHO IS THIS JESUS?</a:t>
            </a:r>
            <a:endParaRPr lang="en-US" altLang="en-US" sz="5400" b="1" dirty="0">
              <a:solidFill>
                <a:srgbClr val="FFFF00"/>
              </a:solidFill>
              <a:latin typeface="Arial Black" pitchFamily="34" charset="0"/>
            </a:endParaRPr>
          </a:p>
        </p:txBody>
      </p:sp>
      <p:pic>
        <p:nvPicPr>
          <p:cNvPr id="1026" name="Picture 2" descr="Dance Marathon What GIF by Children's Miracle Network Hospitals"/>
          <p:cNvPicPr>
            <a:picLocks noChangeAspect="1" noChangeArrowheads="1" noCrop="1"/>
          </p:cNvPicPr>
          <p:nvPr/>
        </p:nvPicPr>
        <p:blipFill>
          <a:blip r:embed="rId2"/>
          <a:srcRect/>
          <a:stretch>
            <a:fillRect/>
          </a:stretch>
        </p:blipFill>
        <p:spPr bwMode="auto">
          <a:xfrm>
            <a:off x="9364980" y="1859914"/>
            <a:ext cx="2464435" cy="1783429"/>
          </a:xfrm>
          <a:prstGeom prst="rect">
            <a:avLst/>
          </a:prstGeom>
          <a:noFill/>
        </p:spPr>
      </p:pic>
    </p:spTree>
    <p:extLst>
      <p:ext uri="{BB962C8B-B14F-4D97-AF65-F5344CB8AC3E}">
        <p14:creationId xmlns:p14="http://schemas.microsoft.com/office/powerpoint/2010/main" xmlns="" val="123435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3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026"/>
                                        </p:tgtEl>
                                      </p:cBhvr>
                                    </p:animEffect>
                                    <p:set>
                                      <p:cBhvr>
                                        <p:cTn id="12" dur="1" fill="hold">
                                          <p:stCondLst>
                                            <p:cond delay="1999"/>
                                          </p:stCondLst>
                                        </p:cTn>
                                        <p:tgtEl>
                                          <p:spTgt spid="1026"/>
                                        </p:tgtEl>
                                        <p:attrNameLst>
                                          <p:attrName>style.visibility</p:attrName>
                                        </p:attrNameLst>
                                      </p:cBhvr>
                                      <p:to>
                                        <p:strVal val="hidden"/>
                                      </p:to>
                                    </p:set>
                                  </p:childTnLst>
                                </p:cTn>
                              </p:par>
                              <p:par>
                                <p:cTn id="13" presetID="9"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27660" y="775160"/>
            <a:ext cx="11507585" cy="5595159"/>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endParaRPr lang="en-US" u="sng" dirty="0" smtClean="0"/>
          </a:p>
        </p:txBody>
      </p:sp>
      <p:sp>
        <p:nvSpPr>
          <p:cNvPr id="7" name="Rectangle 6"/>
          <p:cNvSpPr/>
          <p:nvPr/>
        </p:nvSpPr>
        <p:spPr>
          <a:xfrm>
            <a:off x="0" y="111822"/>
            <a:ext cx="11201913" cy="584775"/>
          </a:xfrm>
          <a:prstGeom prst="rect">
            <a:avLst/>
          </a:prstGeom>
        </p:spPr>
        <p:txBody>
          <a:bodyPr wrap="none">
            <a:spAutoFit/>
          </a:bodyPr>
          <a:lstStyle/>
          <a:p>
            <a:pPr hangingPunct="0"/>
            <a:r>
              <a:rPr lang="en-US" altLang="en-US" sz="3200" b="1" dirty="0" smtClean="0">
                <a:latin typeface="Arial Black" pitchFamily="34" charset="0"/>
                <a:cs typeface="Arial" pitchFamily="34" charset="0"/>
              </a:rPr>
              <a:t> 	</a:t>
            </a:r>
            <a:r>
              <a:rPr lang="en-US" sz="3200" b="1" u="sng" dirty="0" smtClean="0">
                <a:latin typeface="Arial Black" pitchFamily="34" charset="0"/>
                <a:cs typeface="Arial" pitchFamily="34" charset="0"/>
              </a:rPr>
              <a:t>HOW</a:t>
            </a:r>
            <a:r>
              <a:rPr lang="en-US" sz="3200" b="1" dirty="0" smtClean="0">
                <a:latin typeface="Arial Black" pitchFamily="34" charset="0"/>
                <a:cs typeface="Arial" pitchFamily="34" charset="0"/>
              </a:rPr>
              <a:t> ARE WE GOING TO FIND THE ANSWER?</a:t>
            </a:r>
          </a:p>
        </p:txBody>
      </p:sp>
      <p:sp>
        <p:nvSpPr>
          <p:cNvPr id="8" name="Rectangle 7"/>
          <p:cNvSpPr/>
          <p:nvPr/>
        </p:nvSpPr>
        <p:spPr>
          <a:xfrm>
            <a:off x="688570" y="769912"/>
            <a:ext cx="10812587" cy="584775"/>
          </a:xfrm>
          <a:prstGeom prst="rect">
            <a:avLst/>
          </a:prstGeom>
        </p:spPr>
        <p:txBody>
          <a:bodyPr wrap="square">
            <a:spAutoFit/>
          </a:bodyPr>
          <a:lstStyle/>
          <a:p>
            <a:pPr hangingPunct="0"/>
            <a:r>
              <a:rPr lang="en-US" altLang="en-US" sz="3200" b="1" dirty="0">
                <a:solidFill>
                  <a:schemeClr val="bg1"/>
                </a:solidFill>
                <a:latin typeface="Arial" pitchFamily="34" charset="0"/>
                <a:cs typeface="Arial" pitchFamily="34" charset="0"/>
              </a:rPr>
              <a:t> </a:t>
            </a:r>
            <a:r>
              <a:rPr lang="en-US" altLang="en-US" sz="3200" b="1" dirty="0" smtClean="0">
                <a:solidFill>
                  <a:schemeClr val="bg1"/>
                </a:solidFill>
                <a:latin typeface="Arial" pitchFamily="34" charset="0"/>
                <a:cs typeface="Arial" pitchFamily="34" charset="0"/>
              </a:rPr>
              <a:t>    </a:t>
            </a:r>
            <a:r>
              <a:rPr lang="en-US" sz="3200" b="1" u="sng" dirty="0" smtClean="0">
                <a:solidFill>
                  <a:schemeClr val="bg1"/>
                </a:solidFill>
                <a:latin typeface="Arial" pitchFamily="34" charset="0"/>
                <a:cs typeface="Arial" pitchFamily="34" charset="0"/>
              </a:rPr>
              <a:t>WHERE</a:t>
            </a:r>
            <a:r>
              <a:rPr lang="en-US" sz="3200" b="1" dirty="0" smtClean="0">
                <a:solidFill>
                  <a:schemeClr val="bg1"/>
                </a:solidFill>
                <a:latin typeface="Arial" pitchFamily="34" charset="0"/>
                <a:cs typeface="Arial" pitchFamily="34" charset="0"/>
              </a:rPr>
              <a:t> ARE WE GOING TO FIND THE ANSWER?</a:t>
            </a:r>
          </a:p>
        </p:txBody>
      </p:sp>
      <p:sp>
        <p:nvSpPr>
          <p:cNvPr id="10" name="Rectangle 9"/>
          <p:cNvSpPr/>
          <p:nvPr/>
        </p:nvSpPr>
        <p:spPr>
          <a:xfrm>
            <a:off x="696190" y="1600492"/>
            <a:ext cx="10812587" cy="584775"/>
          </a:xfrm>
          <a:prstGeom prst="rect">
            <a:avLst/>
          </a:prstGeom>
        </p:spPr>
        <p:txBody>
          <a:bodyPr wrap="square">
            <a:spAutoFit/>
          </a:bodyPr>
          <a:lstStyle/>
          <a:p>
            <a:pPr hangingPunct="0"/>
            <a:r>
              <a:rPr lang="en-US" altLang="en-US" sz="3200" b="1" dirty="0">
                <a:solidFill>
                  <a:schemeClr val="bg1"/>
                </a:solidFill>
                <a:latin typeface="Arial" pitchFamily="34" charset="0"/>
                <a:cs typeface="Arial" pitchFamily="34" charset="0"/>
              </a:rPr>
              <a:t> </a:t>
            </a:r>
            <a:r>
              <a:rPr lang="en-US" altLang="en-US" sz="3200" b="1" dirty="0" smtClean="0">
                <a:solidFill>
                  <a:schemeClr val="bg1"/>
                </a:solidFill>
                <a:latin typeface="Arial" pitchFamily="34" charset="0"/>
                <a:cs typeface="Arial" pitchFamily="34" charset="0"/>
              </a:rPr>
              <a:t>    </a:t>
            </a:r>
            <a:r>
              <a:rPr lang="en-US" sz="3200" b="1" dirty="0" smtClean="0">
                <a:solidFill>
                  <a:schemeClr val="bg1"/>
                </a:solidFill>
                <a:latin typeface="Arial" pitchFamily="34" charset="0"/>
                <a:cs typeface="Arial" pitchFamily="34" charset="0"/>
              </a:rPr>
              <a:t>THERE IS ONLY ONE PLACE </a:t>
            </a:r>
          </a:p>
        </p:txBody>
      </p:sp>
      <p:sp>
        <p:nvSpPr>
          <p:cNvPr id="11" name="Rectangle 10"/>
          <p:cNvSpPr/>
          <p:nvPr/>
        </p:nvSpPr>
        <p:spPr>
          <a:xfrm>
            <a:off x="7135091" y="1554772"/>
            <a:ext cx="3875809" cy="707886"/>
          </a:xfrm>
          <a:prstGeom prst="rect">
            <a:avLst/>
          </a:prstGeom>
        </p:spPr>
        <p:txBody>
          <a:bodyPr wrap="square">
            <a:spAutoFit/>
          </a:bodyPr>
          <a:lstStyle/>
          <a:p>
            <a:pPr hangingPunct="0"/>
            <a:r>
              <a:rPr lang="en-US" altLang="en-US" sz="4000" b="1" dirty="0" smtClean="0">
                <a:solidFill>
                  <a:srgbClr val="FFFF00"/>
                </a:solidFill>
                <a:latin typeface="Arial Black" pitchFamily="34" charset="0"/>
                <a:cs typeface="Arial" pitchFamily="34" charset="0"/>
              </a:rPr>
              <a:t>THE BIBLE</a:t>
            </a:r>
            <a:endParaRPr lang="en-US" sz="4000" b="1" dirty="0" smtClean="0">
              <a:solidFill>
                <a:srgbClr val="FFFF00"/>
              </a:solidFill>
              <a:latin typeface="Arial Black" pitchFamily="34" charset="0"/>
              <a:cs typeface="Arial" pitchFamily="34" charset="0"/>
            </a:endParaRPr>
          </a:p>
        </p:txBody>
      </p:sp>
      <p:pic>
        <p:nvPicPr>
          <p:cNvPr id="12" name="Picture 11" descr="bIBLEEEEEEEEEEEEEEE.gif"/>
          <p:cNvPicPr>
            <a:picLocks noChangeAspect="1"/>
          </p:cNvPicPr>
          <p:nvPr/>
        </p:nvPicPr>
        <p:blipFill>
          <a:blip r:embed="rId2"/>
          <a:stretch>
            <a:fillRect/>
          </a:stretch>
        </p:blipFill>
        <p:spPr>
          <a:xfrm>
            <a:off x="3695700" y="2224387"/>
            <a:ext cx="4099560" cy="3045387"/>
          </a:xfrm>
          <a:prstGeom prst="rect">
            <a:avLst/>
          </a:prstGeom>
        </p:spPr>
      </p:pic>
      <p:sp>
        <p:nvSpPr>
          <p:cNvPr id="13" name="Rectangle 12"/>
          <p:cNvSpPr/>
          <p:nvPr/>
        </p:nvSpPr>
        <p:spPr>
          <a:xfrm>
            <a:off x="3881351" y="3939832"/>
            <a:ext cx="4317769" cy="1200329"/>
          </a:xfrm>
          <a:prstGeom prst="rect">
            <a:avLst/>
          </a:prstGeom>
          <a:solidFill>
            <a:schemeClr val="accent5">
              <a:lumMod val="50000"/>
            </a:schemeClr>
          </a:solidFill>
        </p:spPr>
        <p:txBody>
          <a:bodyPr wrap="square">
            <a:spAutoFit/>
          </a:bodyPr>
          <a:lstStyle/>
          <a:p>
            <a:pPr algn="ctr" hangingPunct="0"/>
            <a:r>
              <a:rPr lang="en-US" altLang="en-US" sz="3600" b="1" dirty="0" smtClean="0">
                <a:solidFill>
                  <a:srgbClr val="FFFF00"/>
                </a:solidFill>
                <a:latin typeface="Arial" pitchFamily="34" charset="0"/>
                <a:cs typeface="Arial" pitchFamily="34" charset="0"/>
              </a:rPr>
              <a:t>READ AND STUDY</a:t>
            </a:r>
          </a:p>
          <a:p>
            <a:pPr algn="ctr" hangingPunct="0"/>
            <a:r>
              <a:rPr lang="en-US" altLang="en-US" sz="3600" b="1" dirty="0" smtClean="0">
                <a:solidFill>
                  <a:srgbClr val="FFFF00"/>
                </a:solidFill>
                <a:latin typeface="Arial" pitchFamily="34" charset="0"/>
                <a:cs typeface="Arial" pitchFamily="34" charset="0"/>
              </a:rPr>
              <a:t>YOUR BIBLE</a:t>
            </a:r>
            <a:endParaRPr lang="en-US" sz="3600" b="1" dirty="0" smtClean="0">
              <a:solidFill>
                <a:srgbClr val="FFFF00"/>
              </a:solidFill>
              <a:latin typeface="Arial" pitchFamily="34" charset="0"/>
              <a:cs typeface="Arial" pitchFamily="34" charset="0"/>
            </a:endParaRPr>
          </a:p>
        </p:txBody>
      </p:sp>
      <p:sp>
        <p:nvSpPr>
          <p:cNvPr id="16" name="Rectangle 15"/>
          <p:cNvSpPr/>
          <p:nvPr/>
        </p:nvSpPr>
        <p:spPr>
          <a:xfrm>
            <a:off x="1481051" y="5197132"/>
            <a:ext cx="8927870" cy="1077218"/>
          </a:xfrm>
          <a:prstGeom prst="rect">
            <a:avLst/>
          </a:prstGeom>
          <a:solidFill>
            <a:srgbClr val="FFFF00"/>
          </a:solidFill>
        </p:spPr>
        <p:txBody>
          <a:bodyPr wrap="square">
            <a:spAutoFit/>
          </a:bodyPr>
          <a:lstStyle/>
          <a:p>
            <a:r>
              <a:rPr lang="en-US" sz="3200" b="1" dirty="0" smtClean="0">
                <a:solidFill>
                  <a:schemeClr val="accent5">
                    <a:lumMod val="75000"/>
                  </a:schemeClr>
                </a:solidFill>
              </a:rPr>
              <a:t>Matthew 22:29  “Jesus said, Ye do err, </a:t>
            </a:r>
            <a:r>
              <a:rPr lang="en-US" sz="3200" b="1" dirty="0" smtClean="0"/>
              <a:t>(do wrong)</a:t>
            </a:r>
          </a:p>
          <a:p>
            <a:r>
              <a:rPr lang="en-US" sz="3200" b="1" dirty="0" smtClean="0">
                <a:solidFill>
                  <a:schemeClr val="accent5">
                    <a:lumMod val="75000"/>
                  </a:schemeClr>
                </a:solidFill>
              </a:rPr>
              <a:t>not knowing the scriptures, nor the power of God.” </a:t>
            </a:r>
          </a:p>
        </p:txBody>
      </p:sp>
      <p:sp>
        <p:nvSpPr>
          <p:cNvPr id="17" name="Rectangle 16"/>
          <p:cNvSpPr/>
          <p:nvPr/>
        </p:nvSpPr>
        <p:spPr>
          <a:xfrm rot="21010205">
            <a:off x="505691" y="2560612"/>
            <a:ext cx="4203469" cy="1569660"/>
          </a:xfrm>
          <a:prstGeom prst="rect">
            <a:avLst/>
          </a:prstGeom>
          <a:solidFill>
            <a:srgbClr val="FFFF00"/>
          </a:solidFill>
        </p:spPr>
        <p:txBody>
          <a:bodyPr wrap="square">
            <a:spAutoFit/>
          </a:bodyPr>
          <a:lstStyle/>
          <a:p>
            <a:r>
              <a:rPr lang="en-US" sz="2400" b="1" dirty="0" smtClean="0"/>
              <a:t>“It is written, Man shall not live by bread alone, but by every word that </a:t>
            </a:r>
            <a:r>
              <a:rPr lang="en-US" sz="2400" b="1" dirty="0" err="1" smtClean="0"/>
              <a:t>proceedeth</a:t>
            </a:r>
            <a:r>
              <a:rPr lang="en-US" sz="2400" b="1" dirty="0" smtClean="0"/>
              <a:t> out of the mouth of God.”  Matt. 4:4</a:t>
            </a:r>
          </a:p>
        </p:txBody>
      </p:sp>
      <p:sp>
        <p:nvSpPr>
          <p:cNvPr id="19" name="Rectangle 18"/>
          <p:cNvSpPr/>
          <p:nvPr/>
        </p:nvSpPr>
        <p:spPr>
          <a:xfrm rot="415490">
            <a:off x="7571268" y="2507423"/>
            <a:ext cx="3700367" cy="1569660"/>
          </a:xfrm>
          <a:prstGeom prst="rect">
            <a:avLst/>
          </a:prstGeom>
          <a:solidFill>
            <a:srgbClr val="FFFF00"/>
          </a:solidFill>
        </p:spPr>
        <p:txBody>
          <a:bodyPr wrap="square">
            <a:spAutoFit/>
          </a:bodyPr>
          <a:lstStyle/>
          <a:p>
            <a:r>
              <a:rPr lang="en-US" sz="2400" b="1" dirty="0" smtClean="0"/>
              <a:t>Rom. 10:17 “So then faith cometh by hearing, and hearing by the word of God.”</a:t>
            </a: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par>
                          <p:cTn id="18" fill="hold">
                            <p:stCondLst>
                              <p:cond delay="500"/>
                            </p:stCondLst>
                            <p:childTnLst>
                              <p:par>
                                <p:cTn id="19" presetID="9" presetClass="entr" presetSubtype="0" fill="hold"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dissolve">
                                      <p:cBhvr>
                                        <p:cTn id="21" dur="1000"/>
                                        <p:tgtEl>
                                          <p:spTgt spid="12"/>
                                        </p:tgtEl>
                                      </p:cBhvr>
                                    </p:animEffect>
                                  </p:childTnLst>
                                </p:cTn>
                              </p:par>
                              <p:par>
                                <p:cTn id="22" presetID="10" presetClass="entr" presetSubtype="0" fill="hold" grpId="1"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1000"/>
                                        <p:tgtEl>
                                          <p:spTgt spid="16"/>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10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3" grpId="1" animBg="1"/>
      <p:bldP spid="16" grpId="0" animBg="1"/>
      <p:bldP spid="17" grpId="0" animBg="1"/>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27660" y="599900"/>
            <a:ext cx="11507585" cy="57628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p:cNvSpPr/>
          <p:nvPr/>
        </p:nvSpPr>
        <p:spPr>
          <a:xfrm>
            <a:off x="0" y="-63438"/>
            <a:ext cx="11201913" cy="584775"/>
          </a:xfrm>
          <a:prstGeom prst="rect">
            <a:avLst/>
          </a:prstGeom>
        </p:spPr>
        <p:txBody>
          <a:bodyPr wrap="none">
            <a:spAutoFit/>
          </a:bodyPr>
          <a:lstStyle/>
          <a:p>
            <a:pPr hangingPunct="0"/>
            <a:r>
              <a:rPr lang="en-US" altLang="en-US" sz="3200" b="1" dirty="0" smtClean="0">
                <a:latin typeface="Arial Black" pitchFamily="34" charset="0"/>
                <a:cs typeface="Arial" pitchFamily="34" charset="0"/>
              </a:rPr>
              <a:t> 	</a:t>
            </a:r>
            <a:r>
              <a:rPr lang="en-US" sz="3200" b="1" u="sng" dirty="0" smtClean="0">
                <a:latin typeface="Arial Black" pitchFamily="34" charset="0"/>
                <a:cs typeface="Arial" pitchFamily="34" charset="0"/>
              </a:rPr>
              <a:t>HOW</a:t>
            </a:r>
            <a:r>
              <a:rPr lang="en-US" sz="3200" b="1" dirty="0" smtClean="0">
                <a:latin typeface="Arial Black" pitchFamily="34" charset="0"/>
                <a:cs typeface="Arial" pitchFamily="34" charset="0"/>
              </a:rPr>
              <a:t> ARE WE GOING TO FIND THE ANSWER?</a:t>
            </a:r>
          </a:p>
        </p:txBody>
      </p:sp>
      <p:sp>
        <p:nvSpPr>
          <p:cNvPr id="9" name="Rectangle 8"/>
          <p:cNvSpPr/>
          <p:nvPr/>
        </p:nvSpPr>
        <p:spPr>
          <a:xfrm>
            <a:off x="658090" y="663232"/>
            <a:ext cx="10812587" cy="584775"/>
          </a:xfrm>
          <a:prstGeom prst="rect">
            <a:avLst/>
          </a:prstGeom>
        </p:spPr>
        <p:txBody>
          <a:bodyPr wrap="square">
            <a:spAutoFit/>
          </a:bodyPr>
          <a:lstStyle/>
          <a:p>
            <a:pPr hangingPunct="0"/>
            <a:r>
              <a:rPr lang="en-US" sz="3200" b="1" dirty="0" smtClean="0">
                <a:solidFill>
                  <a:schemeClr val="bg1"/>
                </a:solidFill>
                <a:latin typeface="Arial" pitchFamily="34" charset="0"/>
                <a:cs typeface="Arial" pitchFamily="34" charset="0"/>
              </a:rPr>
              <a:t>	The BIBLE </a:t>
            </a:r>
            <a:r>
              <a:rPr lang="en-US" sz="3200" b="1" u="sng" dirty="0" smtClean="0">
                <a:solidFill>
                  <a:schemeClr val="bg1"/>
                </a:solidFill>
                <a:latin typeface="Arial" pitchFamily="34" charset="0"/>
                <a:cs typeface="Arial" pitchFamily="34" charset="0"/>
              </a:rPr>
              <a:t>is</a:t>
            </a:r>
            <a:r>
              <a:rPr lang="en-US" sz="3200" b="1" dirty="0" smtClean="0">
                <a:solidFill>
                  <a:schemeClr val="bg1"/>
                </a:solidFill>
                <a:latin typeface="Arial" pitchFamily="34" charset="0"/>
                <a:cs typeface="Arial" pitchFamily="34" charset="0"/>
              </a:rPr>
              <a:t> the Word of God. </a:t>
            </a:r>
            <a:r>
              <a:rPr lang="en-US" sz="3200" b="1" u="sng" dirty="0" smtClean="0">
                <a:solidFill>
                  <a:schemeClr val="bg1"/>
                </a:solidFill>
                <a:latin typeface="Arial" pitchFamily="34" charset="0"/>
                <a:cs typeface="Arial" pitchFamily="34" charset="0"/>
              </a:rPr>
              <a:t>God wrote it</a:t>
            </a:r>
            <a:r>
              <a:rPr lang="en-US" sz="3200" b="1" dirty="0" smtClean="0">
                <a:solidFill>
                  <a:schemeClr val="bg1"/>
                </a:solidFill>
                <a:latin typeface="Arial" pitchFamily="34" charset="0"/>
                <a:cs typeface="Arial" pitchFamily="34" charset="0"/>
              </a:rPr>
              <a:t>.</a:t>
            </a:r>
            <a:endParaRPr lang="en-US" sz="3200" b="1" dirty="0">
              <a:solidFill>
                <a:schemeClr val="bg1"/>
              </a:solidFill>
              <a:latin typeface="Arial" pitchFamily="34" charset="0"/>
              <a:cs typeface="Arial" pitchFamily="34" charset="0"/>
            </a:endParaRPr>
          </a:p>
        </p:txBody>
      </p:sp>
      <p:sp>
        <p:nvSpPr>
          <p:cNvPr id="14" name="Rectangle 13"/>
          <p:cNvSpPr/>
          <p:nvPr/>
        </p:nvSpPr>
        <p:spPr>
          <a:xfrm>
            <a:off x="680950" y="1181392"/>
            <a:ext cx="10812587" cy="584775"/>
          </a:xfrm>
          <a:prstGeom prst="rect">
            <a:avLst/>
          </a:prstGeom>
        </p:spPr>
        <p:txBody>
          <a:bodyPr wrap="square">
            <a:spAutoFit/>
          </a:bodyPr>
          <a:lstStyle/>
          <a:p>
            <a:r>
              <a:rPr lang="en-US" sz="3200" b="1" dirty="0" smtClean="0">
                <a:solidFill>
                  <a:schemeClr val="bg1"/>
                </a:solidFill>
              </a:rPr>
              <a:t>2 Tim. 3:16 says, </a:t>
            </a:r>
            <a:r>
              <a:rPr lang="en-US" sz="3200" b="1" dirty="0" smtClean="0">
                <a:solidFill>
                  <a:srgbClr val="FFFF00"/>
                </a:solidFill>
              </a:rPr>
              <a:t>“All scripture is given by inspiration of God...”</a:t>
            </a:r>
            <a:endParaRPr lang="en-US" sz="3200" b="1" dirty="0">
              <a:solidFill>
                <a:srgbClr val="FFFF00"/>
              </a:solidFill>
              <a:latin typeface="Arial" pitchFamily="34" charset="0"/>
              <a:cs typeface="Arial" pitchFamily="34" charset="0"/>
            </a:endParaRPr>
          </a:p>
        </p:txBody>
      </p:sp>
      <p:sp>
        <p:nvSpPr>
          <p:cNvPr id="15" name="Rectangle 14"/>
          <p:cNvSpPr/>
          <p:nvPr/>
        </p:nvSpPr>
        <p:spPr>
          <a:xfrm>
            <a:off x="680950" y="1653832"/>
            <a:ext cx="10812587" cy="1077218"/>
          </a:xfrm>
          <a:prstGeom prst="rect">
            <a:avLst/>
          </a:prstGeom>
        </p:spPr>
        <p:txBody>
          <a:bodyPr wrap="square">
            <a:spAutoFit/>
          </a:bodyPr>
          <a:lstStyle/>
          <a:p>
            <a:r>
              <a:rPr lang="en-US" sz="3200" b="1" dirty="0" smtClean="0">
                <a:solidFill>
                  <a:schemeClr val="bg1"/>
                </a:solidFill>
                <a:latin typeface="Arial" pitchFamily="34" charset="0"/>
                <a:cs typeface="Arial" pitchFamily="34" charset="0"/>
              </a:rPr>
              <a:t>Psalms 45:1 </a:t>
            </a:r>
            <a:r>
              <a:rPr lang="en-US" sz="3200" b="1" dirty="0" smtClean="0">
                <a:solidFill>
                  <a:srgbClr val="FFFF00"/>
                </a:solidFill>
                <a:latin typeface="Arial" pitchFamily="34" charset="0"/>
                <a:cs typeface="Arial" pitchFamily="34" charset="0"/>
              </a:rPr>
              <a:t>God said “…my tongue is the pen of                                                					   a ready writer.”</a:t>
            </a:r>
            <a:endParaRPr lang="en-US" sz="3200" b="1" dirty="0">
              <a:solidFill>
                <a:srgbClr val="FFFF00"/>
              </a:solidFill>
              <a:latin typeface="Arial" pitchFamily="34" charset="0"/>
              <a:cs typeface="Arial" pitchFamily="34" charset="0"/>
            </a:endParaRPr>
          </a:p>
        </p:txBody>
      </p:sp>
      <p:sp>
        <p:nvSpPr>
          <p:cNvPr id="16" name="Rectangle 15"/>
          <p:cNvSpPr/>
          <p:nvPr/>
        </p:nvSpPr>
        <p:spPr>
          <a:xfrm>
            <a:off x="642850" y="2644432"/>
            <a:ext cx="10812587" cy="584775"/>
          </a:xfrm>
          <a:prstGeom prst="rect">
            <a:avLst/>
          </a:prstGeom>
        </p:spPr>
        <p:txBody>
          <a:bodyPr wrap="square">
            <a:spAutoFit/>
          </a:bodyPr>
          <a:lstStyle/>
          <a:p>
            <a:pPr hangingPunct="0"/>
            <a:r>
              <a:rPr lang="en-US" sz="3200" b="1" dirty="0" smtClean="0">
                <a:solidFill>
                  <a:schemeClr val="bg1"/>
                </a:solidFill>
                <a:latin typeface="Arial" pitchFamily="34" charset="0"/>
                <a:cs typeface="Arial" pitchFamily="34" charset="0"/>
              </a:rPr>
              <a:t>	</a:t>
            </a:r>
            <a:r>
              <a:rPr lang="en-US" sz="3200" b="1" u="sng" dirty="0" smtClean="0">
                <a:solidFill>
                  <a:schemeClr val="bg1"/>
                </a:solidFill>
                <a:latin typeface="Arial" pitchFamily="34" charset="0"/>
                <a:cs typeface="Arial" pitchFamily="34" charset="0"/>
              </a:rPr>
              <a:t>God preserved the Word of God.</a:t>
            </a:r>
            <a:endParaRPr lang="en-US" sz="3200" b="1" dirty="0">
              <a:solidFill>
                <a:schemeClr val="bg1"/>
              </a:solidFill>
              <a:latin typeface="Arial" pitchFamily="34" charset="0"/>
              <a:cs typeface="Arial" pitchFamily="34" charset="0"/>
            </a:endParaRPr>
          </a:p>
        </p:txBody>
      </p:sp>
      <p:sp>
        <p:nvSpPr>
          <p:cNvPr id="17" name="Rectangle 16"/>
          <p:cNvSpPr/>
          <p:nvPr/>
        </p:nvSpPr>
        <p:spPr>
          <a:xfrm>
            <a:off x="833350" y="3223552"/>
            <a:ext cx="10812587" cy="1077218"/>
          </a:xfrm>
          <a:prstGeom prst="rect">
            <a:avLst/>
          </a:prstGeom>
        </p:spPr>
        <p:txBody>
          <a:bodyPr wrap="square">
            <a:spAutoFit/>
          </a:bodyPr>
          <a:lstStyle/>
          <a:p>
            <a:r>
              <a:rPr lang="en-US" sz="3200" b="1" dirty="0" smtClean="0">
                <a:solidFill>
                  <a:schemeClr val="bg1"/>
                </a:solidFill>
              </a:rPr>
              <a:t>Mat. 24:35  </a:t>
            </a:r>
            <a:r>
              <a:rPr lang="en-US" sz="3200" b="1" dirty="0" smtClean="0">
                <a:solidFill>
                  <a:srgbClr val="FFFF00"/>
                </a:solidFill>
              </a:rPr>
              <a:t>“Heaven and earth shall pass away, </a:t>
            </a:r>
          </a:p>
          <a:p>
            <a:r>
              <a:rPr lang="en-US" sz="3200" b="1" dirty="0" smtClean="0">
                <a:solidFill>
                  <a:srgbClr val="FFFF00"/>
                </a:solidFill>
              </a:rPr>
              <a:t>                        but my words shall not pass away.” </a:t>
            </a:r>
          </a:p>
        </p:txBody>
      </p:sp>
      <p:sp>
        <p:nvSpPr>
          <p:cNvPr id="18" name="Rectangle 17"/>
          <p:cNvSpPr/>
          <p:nvPr/>
        </p:nvSpPr>
        <p:spPr>
          <a:xfrm>
            <a:off x="833350" y="4290352"/>
            <a:ext cx="10812587" cy="2554545"/>
          </a:xfrm>
          <a:prstGeom prst="rect">
            <a:avLst/>
          </a:prstGeom>
        </p:spPr>
        <p:txBody>
          <a:bodyPr wrap="square">
            <a:spAutoFit/>
          </a:bodyPr>
          <a:lstStyle/>
          <a:p>
            <a:r>
              <a:rPr lang="en-US" sz="3200" b="1" dirty="0" smtClean="0">
                <a:solidFill>
                  <a:schemeClr val="bg1"/>
                </a:solidFill>
                <a:latin typeface="Arial" pitchFamily="34" charset="0"/>
                <a:cs typeface="Arial" pitchFamily="34" charset="0"/>
              </a:rPr>
              <a:t>Psalms 12:6-7 </a:t>
            </a:r>
            <a:r>
              <a:rPr lang="en-US" sz="3200" b="1" dirty="0" smtClean="0">
                <a:solidFill>
                  <a:srgbClr val="FFFF00"/>
                </a:solidFill>
                <a:latin typeface="Arial" pitchFamily="34" charset="0"/>
                <a:cs typeface="Arial" pitchFamily="34" charset="0"/>
              </a:rPr>
              <a:t>“The words of the LORD are pure words: as silver tried in a furnace of earth, purified seven times. Thou </a:t>
            </a:r>
            <a:r>
              <a:rPr lang="en-US" sz="3200" b="1" dirty="0" err="1" smtClean="0">
                <a:solidFill>
                  <a:srgbClr val="FFFF00"/>
                </a:solidFill>
                <a:latin typeface="Arial" pitchFamily="34" charset="0"/>
                <a:cs typeface="Arial" pitchFamily="34" charset="0"/>
              </a:rPr>
              <a:t>shalt</a:t>
            </a:r>
            <a:r>
              <a:rPr lang="en-US" sz="3200" b="1" dirty="0" smtClean="0">
                <a:solidFill>
                  <a:srgbClr val="FFFF00"/>
                </a:solidFill>
                <a:latin typeface="Arial" pitchFamily="34" charset="0"/>
                <a:cs typeface="Arial" pitchFamily="34" charset="0"/>
              </a:rPr>
              <a:t> </a:t>
            </a:r>
            <a:r>
              <a:rPr lang="en-US" sz="3200" b="1" u="sng" dirty="0" smtClean="0">
                <a:solidFill>
                  <a:srgbClr val="FFFF00"/>
                </a:solidFill>
                <a:latin typeface="Arial" pitchFamily="34" charset="0"/>
                <a:cs typeface="Arial" pitchFamily="34" charset="0"/>
              </a:rPr>
              <a:t>keep</a:t>
            </a:r>
            <a:r>
              <a:rPr lang="en-US" sz="3200" b="1" dirty="0" smtClean="0">
                <a:solidFill>
                  <a:srgbClr val="FFFF00"/>
                </a:solidFill>
                <a:latin typeface="Arial" pitchFamily="34" charset="0"/>
                <a:cs typeface="Arial" pitchFamily="34" charset="0"/>
              </a:rPr>
              <a:t> them, O LORD, </a:t>
            </a:r>
            <a:r>
              <a:rPr lang="en-US" sz="3200" b="1" u="sng" dirty="0" smtClean="0">
                <a:solidFill>
                  <a:srgbClr val="FFFF00"/>
                </a:solidFill>
                <a:latin typeface="Arial" pitchFamily="34" charset="0"/>
                <a:cs typeface="Arial" pitchFamily="34" charset="0"/>
              </a:rPr>
              <a:t>thou </a:t>
            </a:r>
            <a:r>
              <a:rPr lang="en-US" sz="3200" b="1" u="sng" dirty="0" err="1" smtClean="0">
                <a:solidFill>
                  <a:srgbClr val="FFFF00"/>
                </a:solidFill>
                <a:latin typeface="Arial" pitchFamily="34" charset="0"/>
                <a:cs typeface="Arial" pitchFamily="34" charset="0"/>
              </a:rPr>
              <a:t>shalt</a:t>
            </a:r>
            <a:r>
              <a:rPr lang="en-US" sz="3200" b="1" u="sng" dirty="0" smtClean="0">
                <a:solidFill>
                  <a:srgbClr val="FFFF00"/>
                </a:solidFill>
                <a:latin typeface="Arial" pitchFamily="34" charset="0"/>
                <a:cs typeface="Arial" pitchFamily="34" charset="0"/>
              </a:rPr>
              <a:t> preserve</a:t>
            </a:r>
            <a:r>
              <a:rPr lang="en-US" sz="3200" b="1" dirty="0" smtClean="0">
                <a:solidFill>
                  <a:srgbClr val="FFFF00"/>
                </a:solidFill>
                <a:latin typeface="Arial" pitchFamily="34" charset="0"/>
                <a:cs typeface="Arial" pitchFamily="34" charset="0"/>
              </a:rPr>
              <a:t> them from this generation for ever.”</a:t>
            </a:r>
          </a:p>
          <a:p>
            <a:r>
              <a:rPr lang="en-US" sz="3200" b="1" dirty="0" smtClean="0">
                <a:solidFill>
                  <a:srgbClr val="FFFF00"/>
                </a:solidFill>
                <a:latin typeface="Arial" pitchFamily="34" charset="0"/>
                <a:cs typeface="Arial" pitchFamily="34" charset="0"/>
              </a:rPr>
              <a:t>.”</a:t>
            </a:r>
            <a:endParaRPr lang="en-US" sz="3200" b="1"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P spid="15" grpId="0"/>
      <p:bldP spid="16" grpId="0"/>
      <p:bldP spid="17" grpId="0"/>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66700" y="599900"/>
            <a:ext cx="11568545" cy="612094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9" name="Rectangle 8"/>
          <p:cNvSpPr/>
          <p:nvPr/>
        </p:nvSpPr>
        <p:spPr>
          <a:xfrm>
            <a:off x="658090" y="556552"/>
            <a:ext cx="10812587" cy="1077218"/>
          </a:xfrm>
          <a:prstGeom prst="rect">
            <a:avLst/>
          </a:prstGeom>
        </p:spPr>
        <p:txBody>
          <a:bodyPr wrap="square">
            <a:spAutoFit/>
          </a:bodyPr>
          <a:lstStyle/>
          <a:p>
            <a:pPr hangingPunct="0"/>
            <a:r>
              <a:rPr lang="en-US" sz="3200" b="1" dirty="0" smtClean="0">
                <a:solidFill>
                  <a:schemeClr val="bg1"/>
                </a:solidFill>
              </a:rPr>
              <a:t>I.  JESUS WAS PRESENT WITH GOD THE FATHER </a:t>
            </a:r>
            <a:endParaRPr lang="en-US" sz="3200" dirty="0" smtClean="0">
              <a:solidFill>
                <a:schemeClr val="bg1"/>
              </a:solidFill>
            </a:endParaRPr>
          </a:p>
          <a:p>
            <a:r>
              <a:rPr lang="en-US" sz="3200" b="1" dirty="0" smtClean="0">
                <a:solidFill>
                  <a:schemeClr val="bg1"/>
                </a:solidFill>
              </a:rPr>
              <a:t>    AND GOD THE SPIRIT </a:t>
            </a:r>
            <a:r>
              <a:rPr lang="en-US" sz="3200" b="1" u="sng" dirty="0" smtClean="0">
                <a:solidFill>
                  <a:schemeClr val="bg1"/>
                </a:solidFill>
              </a:rPr>
              <a:t>BEFORE CREATION</a:t>
            </a:r>
            <a:r>
              <a:rPr lang="en-US" sz="3200" b="1" dirty="0" smtClean="0">
                <a:solidFill>
                  <a:schemeClr val="bg1"/>
                </a:solidFill>
              </a:rPr>
              <a:t>.</a:t>
            </a:r>
            <a:endParaRPr lang="en-US" sz="3200" b="1" dirty="0">
              <a:solidFill>
                <a:schemeClr val="bg1"/>
              </a:solidFill>
              <a:latin typeface="Arial" pitchFamily="34" charset="0"/>
              <a:cs typeface="Arial" pitchFamily="34" charset="0"/>
            </a:endParaRPr>
          </a:p>
        </p:txBody>
      </p:sp>
      <p:sp>
        <p:nvSpPr>
          <p:cNvPr id="14" name="Rectangle 13"/>
          <p:cNvSpPr/>
          <p:nvPr/>
        </p:nvSpPr>
        <p:spPr>
          <a:xfrm>
            <a:off x="680950" y="1777752"/>
            <a:ext cx="10812587" cy="2062103"/>
          </a:xfrm>
          <a:prstGeom prst="rect">
            <a:avLst/>
          </a:prstGeom>
        </p:spPr>
        <p:txBody>
          <a:bodyPr wrap="square">
            <a:spAutoFit/>
          </a:bodyPr>
          <a:lstStyle/>
          <a:p>
            <a:pPr hangingPunct="0"/>
            <a:r>
              <a:rPr lang="en-US" sz="3200" b="1" dirty="0" smtClean="0">
                <a:solidFill>
                  <a:schemeClr val="bg1"/>
                </a:solidFill>
              </a:rPr>
              <a:t>	The pre-existence of Christ is one of the most fascinating truths of the Bible. John the Baptist was born six month BEFORE Jesus and yet John made this statement , </a:t>
            </a:r>
            <a:r>
              <a:rPr lang="en-US" sz="3200" b="1" dirty="0" smtClean="0">
                <a:solidFill>
                  <a:srgbClr val="FFFF00"/>
                </a:solidFill>
              </a:rPr>
              <a:t>“He that cometh after me was before me.”</a:t>
            </a:r>
            <a:r>
              <a:rPr lang="en-US" sz="3200" b="1" dirty="0" smtClean="0">
                <a:solidFill>
                  <a:schemeClr val="bg1"/>
                </a:solidFill>
              </a:rPr>
              <a:t> (John 1:15) </a:t>
            </a:r>
            <a:endParaRPr lang="en-US" sz="3200" dirty="0">
              <a:solidFill>
                <a:schemeClr val="bg1"/>
              </a:solidFill>
            </a:endParaRPr>
          </a:p>
        </p:txBody>
      </p:sp>
      <p:sp>
        <p:nvSpPr>
          <p:cNvPr id="18" name="Rectangle 17"/>
          <p:cNvSpPr/>
          <p:nvPr/>
        </p:nvSpPr>
        <p:spPr>
          <a:xfrm>
            <a:off x="833350" y="4183672"/>
            <a:ext cx="10812587" cy="2554545"/>
          </a:xfrm>
          <a:prstGeom prst="rect">
            <a:avLst/>
          </a:prstGeom>
        </p:spPr>
        <p:txBody>
          <a:bodyPr wrap="square">
            <a:spAutoFit/>
          </a:bodyPr>
          <a:lstStyle/>
          <a:p>
            <a:pPr hangingPunct="0"/>
            <a:r>
              <a:rPr lang="en-US" sz="3200" b="1" dirty="0" smtClean="0">
                <a:solidFill>
                  <a:schemeClr val="bg1"/>
                </a:solidFill>
              </a:rPr>
              <a:t>The apostle John wrote, </a:t>
            </a:r>
            <a:r>
              <a:rPr lang="en-US" sz="3200" b="1" dirty="0" smtClean="0">
                <a:solidFill>
                  <a:srgbClr val="FFFF00"/>
                </a:solidFill>
              </a:rPr>
              <a:t>“In the beginning was the Word, and the Word was with God, and the Word was God.” </a:t>
            </a:r>
            <a:r>
              <a:rPr lang="en-US" sz="3200" b="1" dirty="0" smtClean="0">
                <a:solidFill>
                  <a:schemeClr val="bg1"/>
                </a:solidFill>
              </a:rPr>
              <a:t>(John 1:1) </a:t>
            </a:r>
          </a:p>
          <a:p>
            <a:pPr hangingPunct="0"/>
            <a:r>
              <a:rPr lang="en-US" sz="3200" b="1" dirty="0" smtClean="0">
                <a:solidFill>
                  <a:schemeClr val="bg1"/>
                </a:solidFill>
              </a:rPr>
              <a:t>A few verses later, he wrote, </a:t>
            </a:r>
            <a:r>
              <a:rPr lang="en-US" sz="3200" b="1" dirty="0" smtClean="0">
                <a:solidFill>
                  <a:srgbClr val="FFFF00"/>
                </a:solidFill>
              </a:rPr>
              <a:t>“And the Word became flesh and dwelt among us and we beheld His glory as of the only begotten of the Father, full of grace and truth.” </a:t>
            </a:r>
            <a:r>
              <a:rPr lang="en-US" sz="3200" b="1" dirty="0" smtClean="0">
                <a:solidFill>
                  <a:schemeClr val="bg1"/>
                </a:solidFill>
              </a:rPr>
              <a:t>(John 1:14)</a:t>
            </a:r>
            <a:endParaRPr lang="en-US" sz="3200" dirty="0">
              <a:solidFill>
                <a:schemeClr val="bg1"/>
              </a:solidFill>
            </a:endParaRPr>
          </a:p>
        </p:txBody>
      </p:sp>
      <p:sp>
        <p:nvSpPr>
          <p:cNvPr id="10" name="Rectangle 9"/>
          <p:cNvSpPr/>
          <p:nvPr/>
        </p:nvSpPr>
        <p:spPr>
          <a:xfrm>
            <a:off x="1280354" y="20382"/>
            <a:ext cx="9401292" cy="646331"/>
          </a:xfrm>
          <a:prstGeom prst="rect">
            <a:avLst/>
          </a:prstGeom>
        </p:spPr>
        <p:txBody>
          <a:bodyPr wrap="none">
            <a:spAutoFit/>
          </a:bodyPr>
          <a:lstStyle/>
          <a:p>
            <a:pPr algn="ctr"/>
            <a:r>
              <a:rPr lang="en-US" altLang="en-US" sz="3600" b="1" dirty="0" smtClean="0">
                <a:latin typeface="Arial Black" pitchFamily="34" charset="0"/>
              </a:rPr>
              <a:t>NOW, LET US LOOK AT SOME FACTS</a:t>
            </a:r>
            <a:endParaRPr lang="en-US" altLang="en-US" sz="4400" b="1" dirty="0">
              <a:latin typeface="Arial Black" pitchFamily="34" charset="0"/>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60425" y="599900"/>
            <a:ext cx="11568545" cy="612094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3000" dirty="0"/>
          </a:p>
        </p:txBody>
      </p:sp>
      <p:sp>
        <p:nvSpPr>
          <p:cNvPr id="18" name="Rectangle 17"/>
          <p:cNvSpPr/>
          <p:nvPr/>
        </p:nvSpPr>
        <p:spPr>
          <a:xfrm>
            <a:off x="787630" y="617512"/>
            <a:ext cx="10812587" cy="584775"/>
          </a:xfrm>
          <a:prstGeom prst="rect">
            <a:avLst/>
          </a:prstGeom>
        </p:spPr>
        <p:txBody>
          <a:bodyPr wrap="square">
            <a:spAutoFit/>
          </a:bodyPr>
          <a:lstStyle/>
          <a:p>
            <a:pPr hangingPunct="0"/>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1. </a:t>
            </a: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Jesus Christ </a:t>
            </a:r>
            <a:r>
              <a:rPr lang="en-US" sz="32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created everything.</a:t>
            </a:r>
            <a:endParaRPr lang="en-US" sz="3200"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10" name="Rectangle 9"/>
          <p:cNvSpPr/>
          <p:nvPr/>
        </p:nvSpPr>
        <p:spPr>
          <a:xfrm>
            <a:off x="1280354" y="20382"/>
            <a:ext cx="9401292" cy="646331"/>
          </a:xfrm>
          <a:prstGeom prst="rect">
            <a:avLst/>
          </a:prstGeom>
        </p:spPr>
        <p:txBody>
          <a:bodyPr wrap="none">
            <a:spAutoFit/>
          </a:bodyPr>
          <a:lstStyle/>
          <a:p>
            <a:pPr algn="ctr"/>
            <a:r>
              <a:rPr lang="en-US" altLang="en-US" sz="3600" b="1" dirty="0" smtClean="0">
                <a:latin typeface="Arial Black" pitchFamily="34" charset="0"/>
              </a:rPr>
              <a:t>NOW, LET US LOOK AT SOME FACTS</a:t>
            </a:r>
            <a:endParaRPr lang="en-US" altLang="en-US" sz="4400" b="1" dirty="0">
              <a:latin typeface="Arial Black" pitchFamily="34" charset="0"/>
            </a:endParaRPr>
          </a:p>
        </p:txBody>
      </p:sp>
      <p:sp>
        <p:nvSpPr>
          <p:cNvPr id="13" name="Rectangle 12"/>
          <p:cNvSpPr/>
          <p:nvPr/>
        </p:nvSpPr>
        <p:spPr>
          <a:xfrm>
            <a:off x="326858" y="1233930"/>
            <a:ext cx="11536680" cy="2062103"/>
          </a:xfrm>
          <a:prstGeom prst="rect">
            <a:avLst/>
          </a:prstGeom>
        </p:spPr>
        <p:txBody>
          <a:bodyPr wrap="square">
            <a:spAutoFit/>
          </a:bodyPr>
          <a:lstStyle/>
          <a:p>
            <a:r>
              <a:rPr lang="en-US" sz="3200" b="1" dirty="0" smtClean="0">
                <a:solidFill>
                  <a:srgbClr val="FFFF00"/>
                </a:solidFill>
                <a:latin typeface="Arial" pitchFamily="34" charset="0"/>
                <a:cs typeface="Arial" pitchFamily="34" charset="0"/>
              </a:rPr>
              <a:t>Col. 1:14 “In whom </a:t>
            </a:r>
            <a:r>
              <a:rPr lang="en-US" sz="3200" b="1" dirty="0" smtClean="0">
                <a:solidFill>
                  <a:schemeClr val="bg1"/>
                </a:solidFill>
                <a:latin typeface="Arial" pitchFamily="34" charset="0"/>
                <a:cs typeface="Arial" pitchFamily="34" charset="0"/>
              </a:rPr>
              <a:t>(Christ) </a:t>
            </a:r>
            <a:r>
              <a:rPr lang="en-US" sz="3200" b="1" dirty="0" smtClean="0">
                <a:solidFill>
                  <a:srgbClr val="FFFF00"/>
                </a:solidFill>
                <a:latin typeface="Arial" pitchFamily="34" charset="0"/>
                <a:cs typeface="Arial" pitchFamily="34" charset="0"/>
              </a:rPr>
              <a:t>we have redemption through </a:t>
            </a:r>
            <a:r>
              <a:rPr lang="en-US" sz="3200" b="1" dirty="0" smtClean="0">
                <a:solidFill>
                  <a:srgbClr val="FFFF00"/>
                </a:solidFill>
                <a:latin typeface="Arial" pitchFamily="34" charset="0"/>
                <a:cs typeface="Arial" pitchFamily="34" charset="0"/>
              </a:rPr>
              <a:t>his </a:t>
            </a:r>
            <a:r>
              <a:rPr lang="en-US" sz="3200" b="1" dirty="0" smtClean="0">
                <a:solidFill>
                  <a:schemeClr val="bg1"/>
                </a:solidFill>
                <a:latin typeface="Arial" pitchFamily="34" charset="0"/>
                <a:cs typeface="Arial" pitchFamily="34" charset="0"/>
              </a:rPr>
              <a:t>(Christ)</a:t>
            </a:r>
            <a:r>
              <a:rPr lang="en-US" sz="3200" b="1" dirty="0" smtClean="0">
                <a:solidFill>
                  <a:srgbClr val="FFFF00"/>
                </a:solidFill>
                <a:latin typeface="Arial" pitchFamily="34" charset="0"/>
                <a:cs typeface="Arial" pitchFamily="34" charset="0"/>
              </a:rPr>
              <a:t> </a:t>
            </a:r>
            <a:r>
              <a:rPr lang="en-US" sz="3200" b="1" dirty="0" smtClean="0">
                <a:solidFill>
                  <a:srgbClr val="FFFF00"/>
                </a:solidFill>
                <a:latin typeface="Arial" pitchFamily="34" charset="0"/>
                <a:cs typeface="Arial" pitchFamily="34" charset="0"/>
              </a:rPr>
              <a:t>blood, </a:t>
            </a:r>
            <a:r>
              <a:rPr lang="en-US" sz="3200" b="1" i="1" dirty="0" smtClean="0">
                <a:solidFill>
                  <a:srgbClr val="FFFF00"/>
                </a:solidFill>
                <a:latin typeface="Arial" pitchFamily="34" charset="0"/>
                <a:cs typeface="Arial" pitchFamily="34" charset="0"/>
              </a:rPr>
              <a:t>even the forgiveness of sins: </a:t>
            </a:r>
          </a:p>
          <a:p>
            <a:r>
              <a:rPr lang="en-US" sz="3200" b="1" dirty="0" smtClean="0">
                <a:solidFill>
                  <a:srgbClr val="FFFF00"/>
                </a:solidFill>
                <a:latin typeface="Arial" pitchFamily="34" charset="0"/>
                <a:cs typeface="Arial" pitchFamily="34" charset="0"/>
              </a:rPr>
              <a:t>15  Who </a:t>
            </a:r>
            <a:r>
              <a:rPr lang="en-US" sz="3200" b="1" dirty="0" smtClean="0">
                <a:solidFill>
                  <a:schemeClr val="bg1"/>
                </a:solidFill>
                <a:latin typeface="Arial" pitchFamily="34" charset="0"/>
                <a:cs typeface="Arial" pitchFamily="34" charset="0"/>
              </a:rPr>
              <a:t>(Christ) </a:t>
            </a:r>
            <a:r>
              <a:rPr lang="en-US" sz="3200" b="1" dirty="0" smtClean="0">
                <a:solidFill>
                  <a:srgbClr val="FFFF00"/>
                </a:solidFill>
                <a:latin typeface="Arial" pitchFamily="34" charset="0"/>
                <a:cs typeface="Arial" pitchFamily="34" charset="0"/>
              </a:rPr>
              <a:t>is </a:t>
            </a:r>
            <a:r>
              <a:rPr lang="en-US" sz="3200" b="1" dirty="0" smtClean="0">
                <a:solidFill>
                  <a:srgbClr val="FFFF00"/>
                </a:solidFill>
                <a:latin typeface="Arial" pitchFamily="34" charset="0"/>
                <a:cs typeface="Arial" pitchFamily="34" charset="0"/>
              </a:rPr>
              <a:t>the image of the invisible God, the firstborn of every creature: </a:t>
            </a:r>
          </a:p>
        </p:txBody>
      </p:sp>
      <p:sp>
        <p:nvSpPr>
          <p:cNvPr id="9" name="Rectangle 8"/>
          <p:cNvSpPr/>
          <p:nvPr/>
        </p:nvSpPr>
        <p:spPr>
          <a:xfrm>
            <a:off x="315633" y="3128455"/>
            <a:ext cx="11536680" cy="3539430"/>
          </a:xfrm>
          <a:prstGeom prst="rect">
            <a:avLst/>
          </a:prstGeom>
        </p:spPr>
        <p:txBody>
          <a:bodyPr wrap="square">
            <a:spAutoFit/>
          </a:bodyPr>
          <a:lstStyle/>
          <a:p>
            <a:r>
              <a:rPr lang="en-US" sz="3200" b="1" dirty="0" smtClean="0">
                <a:solidFill>
                  <a:srgbClr val="FFFF00"/>
                </a:solidFill>
                <a:latin typeface="Arial" pitchFamily="34" charset="0"/>
                <a:cs typeface="Arial" pitchFamily="34" charset="0"/>
              </a:rPr>
              <a:t>16  </a:t>
            </a:r>
            <a:r>
              <a:rPr lang="en-US" sz="3200" b="1" dirty="0" smtClean="0">
                <a:solidFill>
                  <a:srgbClr val="FFFF00"/>
                </a:solidFill>
                <a:latin typeface="Arial" pitchFamily="34" charset="0"/>
                <a:cs typeface="Arial" pitchFamily="34" charset="0"/>
              </a:rPr>
              <a:t>For by </a:t>
            </a:r>
            <a:r>
              <a:rPr lang="en-US" sz="3200" b="1" dirty="0" smtClean="0">
                <a:solidFill>
                  <a:srgbClr val="FFFF00"/>
                </a:solidFill>
                <a:latin typeface="Arial" pitchFamily="34" charset="0"/>
                <a:cs typeface="Arial" pitchFamily="34" charset="0"/>
              </a:rPr>
              <a:t>him </a:t>
            </a:r>
            <a:r>
              <a:rPr lang="en-US" sz="3200" b="1" dirty="0" smtClean="0">
                <a:solidFill>
                  <a:schemeClr val="bg1"/>
                </a:solidFill>
                <a:latin typeface="Arial" pitchFamily="34" charset="0"/>
                <a:cs typeface="Arial" pitchFamily="34" charset="0"/>
              </a:rPr>
              <a:t>(Christ) </a:t>
            </a:r>
            <a:r>
              <a:rPr lang="en-US" sz="3200" b="1" dirty="0" smtClean="0">
                <a:solidFill>
                  <a:srgbClr val="FFFF00"/>
                </a:solidFill>
                <a:latin typeface="Arial" pitchFamily="34" charset="0"/>
                <a:cs typeface="Arial" pitchFamily="34" charset="0"/>
              </a:rPr>
              <a:t>were </a:t>
            </a:r>
            <a:r>
              <a:rPr lang="en-US" sz="3200" b="1" dirty="0" smtClean="0">
                <a:solidFill>
                  <a:srgbClr val="FFFF00"/>
                </a:solidFill>
                <a:latin typeface="Arial" pitchFamily="34" charset="0"/>
                <a:cs typeface="Arial" pitchFamily="34" charset="0"/>
              </a:rPr>
              <a:t>all things created, that are in heaven, and that are in earth, visible and invisible, whether </a:t>
            </a:r>
            <a:r>
              <a:rPr lang="en-US" sz="3200" b="1" i="1" dirty="0" smtClean="0">
                <a:solidFill>
                  <a:srgbClr val="FFFF00"/>
                </a:solidFill>
                <a:latin typeface="Arial" pitchFamily="34" charset="0"/>
                <a:cs typeface="Arial" pitchFamily="34" charset="0"/>
              </a:rPr>
              <a:t>they be thrones, or </a:t>
            </a:r>
            <a:r>
              <a:rPr lang="en-US" sz="3200" b="1" i="1" dirty="0" smtClean="0">
                <a:solidFill>
                  <a:srgbClr val="FFFF00"/>
                </a:solidFill>
                <a:latin typeface="Arial" pitchFamily="34" charset="0"/>
                <a:cs typeface="Arial" pitchFamily="34" charset="0"/>
              </a:rPr>
              <a:t>dominions</a:t>
            </a:r>
            <a:r>
              <a:rPr lang="en-US" sz="3200" b="1" i="1" dirty="0" smtClean="0">
                <a:solidFill>
                  <a:srgbClr val="FFFF00"/>
                </a:solidFill>
                <a:latin typeface="Arial" pitchFamily="34" charset="0"/>
                <a:cs typeface="Arial" pitchFamily="34" charset="0"/>
              </a:rPr>
              <a:t>, or principalities, or powers: all things were created by </a:t>
            </a:r>
            <a:r>
              <a:rPr lang="en-US" sz="3200" b="1" i="1" dirty="0" smtClean="0">
                <a:solidFill>
                  <a:srgbClr val="FFFF00"/>
                </a:solidFill>
                <a:latin typeface="Arial" pitchFamily="34" charset="0"/>
                <a:cs typeface="Arial" pitchFamily="34" charset="0"/>
              </a:rPr>
              <a:t>him </a:t>
            </a:r>
            <a:r>
              <a:rPr lang="en-US" sz="3200" b="1" dirty="0" smtClean="0">
                <a:solidFill>
                  <a:schemeClr val="bg1"/>
                </a:solidFill>
                <a:latin typeface="Arial" pitchFamily="34" charset="0"/>
                <a:cs typeface="Arial" pitchFamily="34" charset="0"/>
              </a:rPr>
              <a:t>(Christ</a:t>
            </a:r>
            <a:r>
              <a:rPr lang="en-US" sz="3200" b="1" dirty="0" smtClean="0">
                <a:solidFill>
                  <a:schemeClr val="bg1"/>
                </a:solidFill>
                <a:latin typeface="Arial" pitchFamily="34" charset="0"/>
                <a:cs typeface="Arial" pitchFamily="34" charset="0"/>
              </a:rPr>
              <a:t>)</a:t>
            </a:r>
            <a:r>
              <a:rPr lang="en-US" sz="3200" b="1" i="1" dirty="0" smtClean="0">
                <a:solidFill>
                  <a:srgbClr val="FFFF00"/>
                </a:solidFill>
                <a:latin typeface="Arial" pitchFamily="34" charset="0"/>
                <a:cs typeface="Arial" pitchFamily="34" charset="0"/>
              </a:rPr>
              <a:t>, </a:t>
            </a:r>
            <a:r>
              <a:rPr lang="en-US" sz="3200" b="1" i="1" dirty="0" smtClean="0">
                <a:solidFill>
                  <a:srgbClr val="FFFF00"/>
                </a:solidFill>
                <a:latin typeface="Arial" pitchFamily="34" charset="0"/>
                <a:cs typeface="Arial" pitchFamily="34" charset="0"/>
              </a:rPr>
              <a:t>and for </a:t>
            </a:r>
            <a:r>
              <a:rPr lang="en-US" sz="3200" b="1" i="1" dirty="0" smtClean="0">
                <a:solidFill>
                  <a:srgbClr val="FFFF00"/>
                </a:solidFill>
                <a:latin typeface="Arial" pitchFamily="34" charset="0"/>
                <a:cs typeface="Arial" pitchFamily="34" charset="0"/>
              </a:rPr>
              <a:t>him </a:t>
            </a:r>
            <a:r>
              <a:rPr lang="en-US" sz="3200" b="1" dirty="0" smtClean="0">
                <a:solidFill>
                  <a:schemeClr val="bg1"/>
                </a:solidFill>
                <a:latin typeface="Arial" pitchFamily="34" charset="0"/>
                <a:cs typeface="Arial" pitchFamily="34" charset="0"/>
              </a:rPr>
              <a:t>(Christ</a:t>
            </a:r>
            <a:r>
              <a:rPr lang="en-US" sz="3200" b="1" dirty="0" smtClean="0">
                <a:solidFill>
                  <a:schemeClr val="bg1"/>
                </a:solidFill>
                <a:latin typeface="Arial" pitchFamily="34" charset="0"/>
                <a:cs typeface="Arial" pitchFamily="34" charset="0"/>
              </a:rPr>
              <a:t>)</a:t>
            </a:r>
            <a:r>
              <a:rPr lang="en-US" sz="3200" b="1" i="1" dirty="0" smtClean="0">
                <a:solidFill>
                  <a:srgbClr val="FFFF00"/>
                </a:solidFill>
                <a:latin typeface="Arial" pitchFamily="34" charset="0"/>
                <a:cs typeface="Arial" pitchFamily="34" charset="0"/>
              </a:rPr>
              <a:t>: </a:t>
            </a:r>
            <a:endParaRPr lang="en-US" sz="3200" b="1" i="1" dirty="0" smtClean="0">
              <a:solidFill>
                <a:srgbClr val="FFFF00"/>
              </a:solidFill>
              <a:latin typeface="Arial" pitchFamily="34" charset="0"/>
              <a:cs typeface="Arial" pitchFamily="34" charset="0"/>
            </a:endParaRPr>
          </a:p>
          <a:p>
            <a:r>
              <a:rPr lang="en-US" sz="3200" b="1" dirty="0" smtClean="0">
                <a:solidFill>
                  <a:srgbClr val="FFFF00"/>
                </a:solidFill>
                <a:latin typeface="Arial" pitchFamily="34" charset="0"/>
                <a:cs typeface="Arial" pitchFamily="34" charset="0"/>
              </a:rPr>
              <a:t>17  </a:t>
            </a:r>
            <a:r>
              <a:rPr lang="en-US" sz="3200" b="1" dirty="0" smtClean="0">
                <a:solidFill>
                  <a:srgbClr val="FFFF00"/>
                </a:solidFill>
                <a:latin typeface="Arial" pitchFamily="34" charset="0"/>
                <a:cs typeface="Arial" pitchFamily="34" charset="0"/>
              </a:rPr>
              <a:t>And </a:t>
            </a:r>
            <a:r>
              <a:rPr lang="en-US" sz="3200" b="1" dirty="0" smtClean="0">
                <a:solidFill>
                  <a:srgbClr val="FFFF00"/>
                </a:solidFill>
                <a:latin typeface="Arial" pitchFamily="34" charset="0"/>
                <a:cs typeface="Arial" pitchFamily="34" charset="0"/>
              </a:rPr>
              <a:t>he </a:t>
            </a:r>
            <a:r>
              <a:rPr lang="en-US" sz="3200" b="1" dirty="0" smtClean="0">
                <a:solidFill>
                  <a:schemeClr val="bg1"/>
                </a:solidFill>
                <a:latin typeface="Arial" pitchFamily="34" charset="0"/>
                <a:cs typeface="Arial" pitchFamily="34" charset="0"/>
              </a:rPr>
              <a:t>(Christ) </a:t>
            </a:r>
            <a:r>
              <a:rPr lang="en-US" sz="3200" b="1" dirty="0" smtClean="0">
                <a:solidFill>
                  <a:srgbClr val="FFFF00"/>
                </a:solidFill>
                <a:latin typeface="Arial" pitchFamily="34" charset="0"/>
                <a:cs typeface="Arial" pitchFamily="34" charset="0"/>
              </a:rPr>
              <a:t>is </a:t>
            </a:r>
            <a:r>
              <a:rPr lang="en-US" sz="3200" b="1" dirty="0" smtClean="0">
                <a:solidFill>
                  <a:srgbClr val="FFFF00"/>
                </a:solidFill>
                <a:latin typeface="Arial" pitchFamily="34" charset="0"/>
                <a:cs typeface="Arial" pitchFamily="34" charset="0"/>
              </a:rPr>
              <a:t>before all things, and by </a:t>
            </a:r>
            <a:r>
              <a:rPr lang="en-US" sz="3200" b="1" dirty="0" smtClean="0">
                <a:solidFill>
                  <a:srgbClr val="FFFF00"/>
                </a:solidFill>
                <a:latin typeface="Arial" pitchFamily="34" charset="0"/>
                <a:cs typeface="Arial" pitchFamily="34" charset="0"/>
              </a:rPr>
              <a:t>him </a:t>
            </a:r>
            <a:r>
              <a:rPr lang="en-US" sz="3200" b="1" dirty="0" smtClean="0">
                <a:solidFill>
                  <a:schemeClr val="bg1"/>
                </a:solidFill>
                <a:latin typeface="Arial" pitchFamily="34" charset="0"/>
                <a:cs typeface="Arial" pitchFamily="34" charset="0"/>
              </a:rPr>
              <a:t>(Christ) </a:t>
            </a:r>
            <a:r>
              <a:rPr lang="en-US" sz="3200" b="1" dirty="0" smtClean="0">
                <a:solidFill>
                  <a:srgbClr val="FFFF00"/>
                </a:solidFill>
                <a:latin typeface="Arial" pitchFamily="34" charset="0"/>
                <a:cs typeface="Arial" pitchFamily="34" charset="0"/>
              </a:rPr>
              <a:t>all </a:t>
            </a:r>
            <a:r>
              <a:rPr lang="en-US" sz="3200" b="1" dirty="0" smtClean="0">
                <a:solidFill>
                  <a:srgbClr val="FFFF00"/>
                </a:solidFill>
                <a:latin typeface="Arial" pitchFamily="34" charset="0"/>
                <a:cs typeface="Arial" pitchFamily="34" charset="0"/>
              </a:rPr>
              <a:t>things consist</a:t>
            </a:r>
            <a:r>
              <a:rPr lang="en-US" sz="3200" b="1" dirty="0" smtClean="0">
                <a:solidFill>
                  <a:srgbClr val="FFFF00"/>
                </a:solidFill>
                <a:latin typeface="Arial" pitchFamily="34" charset="0"/>
                <a:cs typeface="Arial" pitchFamily="34" charset="0"/>
              </a:rPr>
              <a:t>.” </a:t>
            </a:r>
            <a:endParaRPr lang="en-US" sz="3200" b="1" dirty="0" smtClean="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86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2771503" y="127062"/>
            <a:ext cx="4953600"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I LOVE THIS SONG</a:t>
            </a:r>
            <a:endParaRPr lang="en-US" altLang="en-US" sz="5400" b="1" dirty="0">
              <a:solidFill>
                <a:srgbClr val="C00000"/>
              </a:solidFill>
              <a:latin typeface="Century Gothic" panose="020B0502020202020204" pitchFamily="34" charset="0"/>
            </a:endParaRPr>
          </a:p>
        </p:txBody>
      </p:sp>
      <p:sp>
        <p:nvSpPr>
          <p:cNvPr id="8" name="Rectangle 7"/>
          <p:cNvSpPr/>
          <p:nvPr/>
        </p:nvSpPr>
        <p:spPr>
          <a:xfrm>
            <a:off x="387965" y="1311358"/>
            <a:ext cx="6686603" cy="2308324"/>
          </a:xfrm>
          <a:prstGeom prst="rect">
            <a:avLst/>
          </a:prstGeom>
        </p:spPr>
        <p:txBody>
          <a:bodyPr wrap="square">
            <a:spAutoFit/>
          </a:bodyPr>
          <a:lstStyle/>
          <a:p>
            <a:r>
              <a:rPr lang="en-US" altLang="en-US" sz="3600" b="1" dirty="0">
                <a:solidFill>
                  <a:schemeClr val="bg1"/>
                </a:solidFill>
                <a:latin typeface="Century Gothic" panose="020B0502020202020204" pitchFamily="34" charset="0"/>
              </a:rPr>
              <a:t> </a:t>
            </a:r>
            <a:r>
              <a:rPr lang="en-US" sz="3600" b="1" dirty="0" smtClean="0">
                <a:solidFill>
                  <a:schemeClr val="bg1"/>
                </a:solidFill>
              </a:rPr>
              <a:t>More about Jesus would I know,</a:t>
            </a:r>
            <a:br>
              <a:rPr lang="en-US" sz="3600" b="1" dirty="0" smtClean="0">
                <a:solidFill>
                  <a:schemeClr val="bg1"/>
                </a:solidFill>
              </a:rPr>
            </a:br>
            <a:r>
              <a:rPr lang="en-US" sz="3600" b="1" dirty="0" smtClean="0">
                <a:solidFill>
                  <a:schemeClr val="bg1"/>
                </a:solidFill>
              </a:rPr>
              <a:t>More of His grace to others show;</a:t>
            </a:r>
            <a:br>
              <a:rPr lang="en-US" sz="3600" b="1" dirty="0" smtClean="0">
                <a:solidFill>
                  <a:schemeClr val="bg1"/>
                </a:solidFill>
              </a:rPr>
            </a:br>
            <a:r>
              <a:rPr lang="en-US" sz="3600" b="1" dirty="0" smtClean="0">
                <a:solidFill>
                  <a:schemeClr val="bg1"/>
                </a:solidFill>
              </a:rPr>
              <a:t>More of His saving </a:t>
            </a:r>
            <a:r>
              <a:rPr lang="en-US" sz="3600" b="1" dirty="0" err="1" smtClean="0">
                <a:solidFill>
                  <a:schemeClr val="bg1"/>
                </a:solidFill>
              </a:rPr>
              <a:t>fulness</a:t>
            </a:r>
            <a:r>
              <a:rPr lang="en-US" sz="3600" b="1" dirty="0" smtClean="0">
                <a:solidFill>
                  <a:schemeClr val="bg1"/>
                </a:solidFill>
              </a:rPr>
              <a:t> see,</a:t>
            </a:r>
            <a:br>
              <a:rPr lang="en-US" sz="3600" b="1" dirty="0" smtClean="0">
                <a:solidFill>
                  <a:schemeClr val="bg1"/>
                </a:solidFill>
              </a:rPr>
            </a:br>
            <a:r>
              <a:rPr lang="en-US" sz="3600" b="1" dirty="0" smtClean="0">
                <a:solidFill>
                  <a:schemeClr val="bg1"/>
                </a:solidFill>
              </a:rPr>
              <a:t>More of His love who died for me. </a:t>
            </a:r>
            <a:endParaRPr lang="en-US" altLang="en-US" sz="3600" b="1" dirty="0" smtClean="0">
              <a:solidFill>
                <a:schemeClr val="bg1"/>
              </a:solidFill>
              <a:latin typeface="Century Gothic" panose="020B0502020202020204" pitchFamily="34" charset="0"/>
            </a:endParaRPr>
          </a:p>
        </p:txBody>
      </p:sp>
      <p:sp>
        <p:nvSpPr>
          <p:cNvPr id="10" name="Rectangle 9"/>
          <p:cNvSpPr/>
          <p:nvPr/>
        </p:nvSpPr>
        <p:spPr>
          <a:xfrm>
            <a:off x="303934" y="3858514"/>
            <a:ext cx="6751384" cy="2308324"/>
          </a:xfrm>
          <a:prstGeom prst="rect">
            <a:avLst/>
          </a:prstGeom>
        </p:spPr>
        <p:txBody>
          <a:bodyPr wrap="square">
            <a:spAutoFit/>
          </a:bodyPr>
          <a:lstStyle/>
          <a:p>
            <a:r>
              <a:rPr lang="en-US" sz="3600" b="1" dirty="0" smtClean="0">
                <a:solidFill>
                  <a:schemeClr val="bg1"/>
                </a:solidFill>
              </a:rPr>
              <a:t>More about Jesus let me learn,</a:t>
            </a:r>
            <a:br>
              <a:rPr lang="en-US" sz="3600" b="1" dirty="0" smtClean="0">
                <a:solidFill>
                  <a:schemeClr val="bg1"/>
                </a:solidFill>
              </a:rPr>
            </a:br>
            <a:r>
              <a:rPr lang="en-US" sz="3600" b="1" dirty="0" smtClean="0">
                <a:solidFill>
                  <a:schemeClr val="bg1"/>
                </a:solidFill>
              </a:rPr>
              <a:t>More of His holy will discern;</a:t>
            </a:r>
            <a:br>
              <a:rPr lang="en-US" sz="3600" b="1" dirty="0" smtClean="0">
                <a:solidFill>
                  <a:schemeClr val="bg1"/>
                </a:solidFill>
              </a:rPr>
            </a:br>
            <a:r>
              <a:rPr lang="en-US" sz="3600" b="1" dirty="0" smtClean="0">
                <a:solidFill>
                  <a:schemeClr val="bg1"/>
                </a:solidFill>
              </a:rPr>
              <a:t>Spirit of God my teacher be,</a:t>
            </a:r>
            <a:br>
              <a:rPr lang="en-US" sz="3600" b="1" dirty="0" smtClean="0">
                <a:solidFill>
                  <a:schemeClr val="bg1"/>
                </a:solidFill>
              </a:rPr>
            </a:br>
            <a:r>
              <a:rPr lang="en-US" sz="3600" b="1" dirty="0" smtClean="0">
                <a:solidFill>
                  <a:schemeClr val="bg1"/>
                </a:solidFill>
              </a:rPr>
              <a:t>Showing the things of Christ to me</a:t>
            </a:r>
          </a:p>
        </p:txBody>
      </p:sp>
      <p:sp>
        <p:nvSpPr>
          <p:cNvPr id="9" name="Rectangle 8"/>
          <p:cNvSpPr/>
          <p:nvPr/>
        </p:nvSpPr>
        <p:spPr>
          <a:xfrm>
            <a:off x="6997575" y="1617757"/>
            <a:ext cx="4725995" cy="3754874"/>
          </a:xfrm>
          <a:prstGeom prst="rect">
            <a:avLst/>
          </a:prstGeom>
        </p:spPr>
        <p:txBody>
          <a:bodyPr wrap="square">
            <a:spAutoFit/>
          </a:bodyPr>
          <a:lstStyle/>
          <a:p>
            <a:r>
              <a:rPr lang="en-US" sz="3600" b="1" i="1" dirty="0" smtClean="0">
                <a:solidFill>
                  <a:schemeClr val="bg1"/>
                </a:solidFill>
              </a:rPr>
              <a:t>Refrain</a:t>
            </a:r>
          </a:p>
          <a:p>
            <a:r>
              <a:rPr lang="en-US" sz="3400" dirty="0" smtClean="0">
                <a:solidFill>
                  <a:srgbClr val="FFFF00"/>
                </a:solidFill>
              </a:rPr>
              <a:t>More, more about Jesus,</a:t>
            </a:r>
            <a:br>
              <a:rPr lang="en-US" sz="3400" dirty="0" smtClean="0">
                <a:solidFill>
                  <a:srgbClr val="FFFF00"/>
                </a:solidFill>
              </a:rPr>
            </a:br>
            <a:r>
              <a:rPr lang="en-US" sz="3400" dirty="0" smtClean="0">
                <a:solidFill>
                  <a:srgbClr val="FFFF00"/>
                </a:solidFill>
              </a:rPr>
              <a:t>More, more about Jesus;</a:t>
            </a:r>
            <a:br>
              <a:rPr lang="en-US" sz="3400" dirty="0" smtClean="0">
                <a:solidFill>
                  <a:srgbClr val="FFFF00"/>
                </a:solidFill>
              </a:rPr>
            </a:br>
            <a:r>
              <a:rPr lang="en-US" sz="3400" dirty="0" smtClean="0">
                <a:solidFill>
                  <a:srgbClr val="FFFF00"/>
                </a:solidFill>
              </a:rPr>
              <a:t>More of His saving </a:t>
            </a:r>
            <a:r>
              <a:rPr lang="en-US" sz="3400" dirty="0" err="1" smtClean="0">
                <a:solidFill>
                  <a:srgbClr val="FFFF00"/>
                </a:solidFill>
              </a:rPr>
              <a:t>fulness</a:t>
            </a:r>
            <a:r>
              <a:rPr lang="en-US" sz="3400" dirty="0" smtClean="0">
                <a:solidFill>
                  <a:srgbClr val="FFFF00"/>
                </a:solidFill>
              </a:rPr>
              <a:t> see,</a:t>
            </a:r>
            <a:br>
              <a:rPr lang="en-US" sz="3400" dirty="0" smtClean="0">
                <a:solidFill>
                  <a:srgbClr val="FFFF00"/>
                </a:solidFill>
              </a:rPr>
            </a:br>
            <a:r>
              <a:rPr lang="en-US" sz="3400" dirty="0" smtClean="0">
                <a:solidFill>
                  <a:srgbClr val="FFFF00"/>
                </a:solidFill>
              </a:rPr>
              <a:t>More of His love who died for me.</a:t>
            </a:r>
            <a:endParaRPr lang="en-US" altLang="en-US" sz="3400" b="1" dirty="0" smtClean="0">
              <a:solidFill>
                <a:srgbClr val="FFFF00"/>
              </a:solidFill>
              <a:latin typeface="Century Gothic" panose="020B0502020202020204" pitchFamily="34" charset="0"/>
            </a:endParaRPr>
          </a:p>
        </p:txBody>
      </p:sp>
    </p:spTree>
    <p:extLst>
      <p:ext uri="{BB962C8B-B14F-4D97-AF65-F5344CB8AC3E}">
        <p14:creationId xmlns:p14="http://schemas.microsoft.com/office/powerpoint/2010/main" xmlns="" val="114715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1"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9"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04800" y="599900"/>
            <a:ext cx="11568545" cy="612094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3000" dirty="0"/>
          </a:p>
        </p:txBody>
      </p:sp>
      <p:sp>
        <p:nvSpPr>
          <p:cNvPr id="18" name="Rectangle 17"/>
          <p:cNvSpPr/>
          <p:nvPr/>
        </p:nvSpPr>
        <p:spPr>
          <a:xfrm>
            <a:off x="787630" y="617512"/>
            <a:ext cx="10812587" cy="553998"/>
          </a:xfrm>
          <a:prstGeom prst="rect">
            <a:avLst/>
          </a:prstGeom>
        </p:spPr>
        <p:txBody>
          <a:bodyPr wrap="square">
            <a:spAutoFit/>
          </a:bodyPr>
          <a:lstStyle/>
          <a:p>
            <a:pPr hangingPunct="0"/>
            <a:r>
              <a:rPr lang="en-US" sz="3000" b="1" dirty="0" smtClean="0">
                <a:solidFill>
                  <a:schemeClr val="bg1"/>
                </a:solidFill>
              </a:rPr>
              <a:t>1. Jesus </a:t>
            </a:r>
            <a:r>
              <a:rPr lang="en-US" sz="3000" b="1" dirty="0" smtClean="0">
                <a:solidFill>
                  <a:schemeClr val="bg1"/>
                </a:solidFill>
              </a:rPr>
              <a:t>Christ created </a:t>
            </a:r>
            <a:r>
              <a:rPr lang="en-US" sz="3000" b="1" dirty="0" smtClean="0">
                <a:solidFill>
                  <a:schemeClr val="bg1"/>
                </a:solidFill>
              </a:rPr>
              <a:t>everything.</a:t>
            </a:r>
            <a:endParaRPr lang="en-US" sz="3000" dirty="0">
              <a:solidFill>
                <a:schemeClr val="bg1"/>
              </a:solidFill>
            </a:endParaRPr>
          </a:p>
        </p:txBody>
      </p:sp>
      <p:sp>
        <p:nvSpPr>
          <p:cNvPr id="10" name="Rectangle 9"/>
          <p:cNvSpPr/>
          <p:nvPr/>
        </p:nvSpPr>
        <p:spPr>
          <a:xfrm>
            <a:off x="1280354" y="20382"/>
            <a:ext cx="9401292" cy="646331"/>
          </a:xfrm>
          <a:prstGeom prst="rect">
            <a:avLst/>
          </a:prstGeom>
        </p:spPr>
        <p:txBody>
          <a:bodyPr wrap="none">
            <a:spAutoFit/>
          </a:bodyPr>
          <a:lstStyle/>
          <a:p>
            <a:pPr algn="ctr"/>
            <a:r>
              <a:rPr lang="en-US" altLang="en-US" sz="3600" b="1" dirty="0" smtClean="0">
                <a:latin typeface="Arial Black" pitchFamily="34" charset="0"/>
              </a:rPr>
              <a:t>NOW, LET US LOOK AT SOME FACTS</a:t>
            </a:r>
            <a:endParaRPr lang="en-US" altLang="en-US" sz="4400" b="1" dirty="0">
              <a:latin typeface="Arial Black" pitchFamily="34" charset="0"/>
            </a:endParaRPr>
          </a:p>
        </p:txBody>
      </p:sp>
      <p:sp>
        <p:nvSpPr>
          <p:cNvPr id="11" name="Rectangle 10"/>
          <p:cNvSpPr/>
          <p:nvPr/>
        </p:nvSpPr>
        <p:spPr>
          <a:xfrm>
            <a:off x="749530" y="1097572"/>
            <a:ext cx="10812587" cy="584775"/>
          </a:xfrm>
          <a:prstGeom prst="rect">
            <a:avLst/>
          </a:prstGeom>
        </p:spPr>
        <p:txBody>
          <a:bodyPr wrap="square">
            <a:spAutoFit/>
          </a:bodyPr>
          <a:lstStyle/>
          <a:p>
            <a:pPr hangingPunct="0"/>
            <a:r>
              <a:rPr lang="en-US" sz="3200" b="1" dirty="0" smtClean="0">
                <a:solidFill>
                  <a:schemeClr val="bg1"/>
                </a:solidFill>
              </a:rPr>
              <a:t>2. He controls everything. </a:t>
            </a:r>
            <a:endParaRPr lang="en-US" sz="3200" dirty="0">
              <a:solidFill>
                <a:schemeClr val="bg1"/>
              </a:solidFill>
            </a:endParaRPr>
          </a:p>
        </p:txBody>
      </p:sp>
      <p:sp>
        <p:nvSpPr>
          <p:cNvPr id="12" name="Rectangle 11"/>
          <p:cNvSpPr/>
          <p:nvPr/>
        </p:nvSpPr>
        <p:spPr>
          <a:xfrm>
            <a:off x="787630" y="1539532"/>
            <a:ext cx="10812587" cy="1077218"/>
          </a:xfrm>
          <a:prstGeom prst="rect">
            <a:avLst/>
          </a:prstGeom>
        </p:spPr>
        <p:txBody>
          <a:bodyPr wrap="square">
            <a:spAutoFit/>
          </a:bodyPr>
          <a:lstStyle/>
          <a:p>
            <a:pPr hangingPunct="0"/>
            <a:r>
              <a:rPr lang="en-US" sz="3200" b="1" dirty="0" smtClean="0">
                <a:solidFill>
                  <a:schemeClr val="bg1"/>
                </a:solidFill>
              </a:rPr>
              <a:t>We are taught in the Bible that after He created everything He then controlled it and kept it in place. </a:t>
            </a:r>
            <a:endParaRPr lang="en-US" sz="3200" dirty="0">
              <a:solidFill>
                <a:schemeClr val="bg1"/>
              </a:solidFill>
            </a:endParaRPr>
          </a:p>
        </p:txBody>
      </p:sp>
      <p:sp>
        <p:nvSpPr>
          <p:cNvPr id="13" name="Rectangle 12"/>
          <p:cNvSpPr/>
          <p:nvPr/>
        </p:nvSpPr>
        <p:spPr>
          <a:xfrm>
            <a:off x="403860" y="3505492"/>
            <a:ext cx="11536680" cy="3046988"/>
          </a:xfrm>
          <a:prstGeom prst="rect">
            <a:avLst/>
          </a:prstGeom>
        </p:spPr>
        <p:txBody>
          <a:bodyPr wrap="square">
            <a:spAutoFit/>
          </a:bodyPr>
          <a:lstStyle/>
          <a:p>
            <a:pPr hangingPunct="0"/>
            <a:r>
              <a:rPr lang="en-US" sz="3200" b="1" dirty="0" smtClean="0">
                <a:solidFill>
                  <a:schemeClr val="bg1"/>
                </a:solidFill>
              </a:rPr>
              <a:t>3. He was in communion with the Father.  </a:t>
            </a:r>
            <a:endParaRPr lang="en-US" sz="3200" dirty="0" smtClean="0">
              <a:solidFill>
                <a:schemeClr val="bg1"/>
              </a:solidFill>
            </a:endParaRPr>
          </a:p>
          <a:p>
            <a:pPr hangingPunct="0"/>
            <a:r>
              <a:rPr lang="en-US" sz="3200" b="1" dirty="0" smtClean="0">
                <a:solidFill>
                  <a:schemeClr val="bg1"/>
                </a:solidFill>
              </a:rPr>
              <a:t>Jesus spoke of the love that the Father had for Him before the foundation of the world. (John 17:24) There was perfect harmony and agreement in the Trinity. They said, </a:t>
            </a:r>
            <a:r>
              <a:rPr lang="en-US" sz="3200" b="1" dirty="0" smtClean="0">
                <a:solidFill>
                  <a:srgbClr val="FFFF00"/>
                </a:solidFill>
              </a:rPr>
              <a:t>“</a:t>
            </a:r>
            <a:r>
              <a:rPr lang="en-US" sz="3200" b="1" u="sng" dirty="0" smtClean="0">
                <a:solidFill>
                  <a:srgbClr val="FFFF00"/>
                </a:solidFill>
              </a:rPr>
              <a:t>Let us</a:t>
            </a:r>
            <a:r>
              <a:rPr lang="en-US" sz="3200" b="1" dirty="0" smtClean="0">
                <a:solidFill>
                  <a:srgbClr val="FFFF00"/>
                </a:solidFill>
              </a:rPr>
              <a:t> make man in our own image.”</a:t>
            </a:r>
            <a:r>
              <a:rPr lang="en-US" sz="3200" b="1" dirty="0" smtClean="0">
                <a:solidFill>
                  <a:schemeClr val="bg1"/>
                </a:solidFill>
              </a:rPr>
              <a:t> </a:t>
            </a:r>
            <a:r>
              <a:rPr lang="en-US" sz="2800" b="1" dirty="0" smtClean="0">
                <a:solidFill>
                  <a:schemeClr val="bg1"/>
                </a:solidFill>
              </a:rPr>
              <a:t>(Gen. 1:26) </a:t>
            </a:r>
            <a:r>
              <a:rPr lang="en-US" sz="3200" b="1" dirty="0" smtClean="0">
                <a:solidFill>
                  <a:schemeClr val="bg1"/>
                </a:solidFill>
              </a:rPr>
              <a:t>And again at the tower of Babel the Trinity spoke saying , </a:t>
            </a:r>
            <a:r>
              <a:rPr lang="en-US" sz="3200" b="1" dirty="0" smtClean="0">
                <a:solidFill>
                  <a:srgbClr val="FFFF00"/>
                </a:solidFill>
              </a:rPr>
              <a:t>“</a:t>
            </a:r>
            <a:r>
              <a:rPr lang="en-US" sz="3200" b="1" u="sng" dirty="0" smtClean="0">
                <a:solidFill>
                  <a:srgbClr val="FFFF00"/>
                </a:solidFill>
              </a:rPr>
              <a:t>Let us</a:t>
            </a:r>
            <a:r>
              <a:rPr lang="en-US" sz="3200" b="1" dirty="0" smtClean="0">
                <a:solidFill>
                  <a:srgbClr val="FFFF00"/>
                </a:solidFill>
              </a:rPr>
              <a:t> go down and confuse their tongues.” </a:t>
            </a:r>
            <a:r>
              <a:rPr lang="en-US" sz="2800" b="1" dirty="0" smtClean="0">
                <a:solidFill>
                  <a:schemeClr val="bg1"/>
                </a:solidFill>
              </a:rPr>
              <a:t>Gen.11:7</a:t>
            </a:r>
            <a:endParaRPr lang="en-US" sz="3200" dirty="0">
              <a:solidFill>
                <a:schemeClr val="bg1"/>
              </a:solidFill>
            </a:endParaRPr>
          </a:p>
        </p:txBody>
      </p:sp>
      <p:sp>
        <p:nvSpPr>
          <p:cNvPr id="15" name="Rectangle 14"/>
          <p:cNvSpPr/>
          <p:nvPr/>
        </p:nvSpPr>
        <p:spPr>
          <a:xfrm>
            <a:off x="772390" y="2019592"/>
            <a:ext cx="10812587" cy="1569660"/>
          </a:xfrm>
          <a:prstGeom prst="rect">
            <a:avLst/>
          </a:prstGeom>
        </p:spPr>
        <p:txBody>
          <a:bodyPr wrap="square">
            <a:spAutoFit/>
          </a:bodyPr>
          <a:lstStyle/>
          <a:p>
            <a:pPr hangingPunct="0"/>
            <a:r>
              <a:rPr lang="en-US" sz="3200" b="1" dirty="0" smtClean="0">
                <a:solidFill>
                  <a:schemeClr val="bg1"/>
                </a:solidFill>
              </a:rPr>
              <a:t>                                                                      In Col. 1:17 we read, </a:t>
            </a:r>
            <a:r>
              <a:rPr lang="en-US" sz="3200" b="1" dirty="0" smtClean="0">
                <a:solidFill>
                  <a:srgbClr val="FFFF00"/>
                </a:solidFill>
              </a:rPr>
              <a:t>“And he </a:t>
            </a:r>
            <a:r>
              <a:rPr lang="en-US" sz="3200" b="1" dirty="0" smtClean="0">
                <a:solidFill>
                  <a:schemeClr val="bg1"/>
                </a:solidFill>
              </a:rPr>
              <a:t>(Jesus) </a:t>
            </a:r>
            <a:r>
              <a:rPr lang="en-US" sz="3200" b="1" dirty="0" smtClean="0">
                <a:solidFill>
                  <a:srgbClr val="FFFF00"/>
                </a:solidFill>
              </a:rPr>
              <a:t>is before all things, and by him </a:t>
            </a:r>
            <a:r>
              <a:rPr lang="en-US" sz="3200" b="1" dirty="0" smtClean="0">
                <a:solidFill>
                  <a:schemeClr val="bg1"/>
                </a:solidFill>
              </a:rPr>
              <a:t>(Jesus) </a:t>
            </a:r>
            <a:r>
              <a:rPr lang="en-US" sz="3200" b="1" dirty="0" smtClean="0">
                <a:solidFill>
                  <a:srgbClr val="FFFF00"/>
                </a:solidFill>
              </a:rPr>
              <a:t>all things consist.” </a:t>
            </a:r>
            <a:r>
              <a:rPr lang="en-US" sz="3200" b="1" dirty="0" smtClean="0">
                <a:solidFill>
                  <a:schemeClr val="bg1"/>
                </a:solidFill>
              </a:rPr>
              <a:t>The word consist here means, holds it together.</a:t>
            </a:r>
            <a:endParaRPr lang="en-US" sz="3200" dirty="0">
              <a:solidFill>
                <a:schemeClr val="bg1"/>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1" grpId="0"/>
      <p:bldP spid="12" grpId="0"/>
      <p:bldP spid="13" grpId="0"/>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04800" y="577040"/>
            <a:ext cx="11568545" cy="612094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3000" dirty="0"/>
          </a:p>
        </p:txBody>
      </p:sp>
      <p:sp>
        <p:nvSpPr>
          <p:cNvPr id="9" name="Rectangle 8"/>
          <p:cNvSpPr/>
          <p:nvPr/>
        </p:nvSpPr>
        <p:spPr>
          <a:xfrm>
            <a:off x="658090" y="556552"/>
            <a:ext cx="10812587" cy="1077218"/>
          </a:xfrm>
          <a:prstGeom prst="rect">
            <a:avLst/>
          </a:prstGeom>
        </p:spPr>
        <p:txBody>
          <a:bodyPr wrap="square">
            <a:spAutoFit/>
          </a:bodyPr>
          <a:lstStyle/>
          <a:p>
            <a:pPr hangingPunct="0"/>
            <a:r>
              <a:rPr lang="en-US" sz="3200" b="1" dirty="0" smtClean="0">
                <a:solidFill>
                  <a:schemeClr val="bg1"/>
                </a:solidFill>
                <a:latin typeface="Arial" pitchFamily="34" charset="0"/>
                <a:cs typeface="Arial" pitchFamily="34" charset="0"/>
              </a:rPr>
              <a:t>I.  </a:t>
            </a:r>
            <a:r>
              <a:rPr lang="en-US" sz="3200" b="1" u="sng" dirty="0" smtClean="0">
                <a:solidFill>
                  <a:schemeClr val="bg1"/>
                </a:solidFill>
                <a:latin typeface="Arial" pitchFamily="34" charset="0"/>
                <a:cs typeface="Arial" pitchFamily="34" charset="0"/>
              </a:rPr>
              <a:t>JESUS WAS PRESENT</a:t>
            </a:r>
            <a:r>
              <a:rPr lang="en-US" sz="3200" b="1" dirty="0" smtClean="0">
                <a:solidFill>
                  <a:schemeClr val="bg1"/>
                </a:solidFill>
                <a:latin typeface="Arial" pitchFamily="34" charset="0"/>
                <a:cs typeface="Arial" pitchFamily="34" charset="0"/>
              </a:rPr>
              <a:t> WITH GOD THE FATHER </a:t>
            </a:r>
            <a:endParaRPr lang="en-US" sz="3200" dirty="0" smtClean="0">
              <a:solidFill>
                <a:schemeClr val="bg1"/>
              </a:solidFill>
              <a:latin typeface="Arial" pitchFamily="34" charset="0"/>
              <a:cs typeface="Arial" pitchFamily="34" charset="0"/>
            </a:endParaRPr>
          </a:p>
          <a:p>
            <a:r>
              <a:rPr lang="en-US" sz="3200" b="1" dirty="0" smtClean="0">
                <a:solidFill>
                  <a:schemeClr val="bg1"/>
                </a:solidFill>
                <a:latin typeface="Arial" pitchFamily="34" charset="0"/>
                <a:cs typeface="Arial" pitchFamily="34" charset="0"/>
              </a:rPr>
              <a:t>    AND GOD THE SPIRIT BEFORE CREATION.</a:t>
            </a:r>
            <a:endParaRPr lang="en-US" sz="3200" b="1" dirty="0">
              <a:solidFill>
                <a:schemeClr val="bg1"/>
              </a:solidFill>
              <a:latin typeface="Arial" pitchFamily="34" charset="0"/>
              <a:cs typeface="Arial" pitchFamily="34" charset="0"/>
            </a:endParaRPr>
          </a:p>
        </p:txBody>
      </p:sp>
      <p:sp>
        <p:nvSpPr>
          <p:cNvPr id="18" name="Rectangle 17"/>
          <p:cNvSpPr/>
          <p:nvPr/>
        </p:nvSpPr>
        <p:spPr>
          <a:xfrm>
            <a:off x="780010" y="1562392"/>
            <a:ext cx="10812587" cy="553998"/>
          </a:xfrm>
          <a:prstGeom prst="rect">
            <a:avLst/>
          </a:prstGeom>
        </p:spPr>
        <p:txBody>
          <a:bodyPr wrap="square">
            <a:spAutoFit/>
          </a:bodyPr>
          <a:lstStyle/>
          <a:p>
            <a:pPr hangingPunct="0"/>
            <a:r>
              <a:rPr lang="en-US" sz="3000" b="1" dirty="0" smtClean="0">
                <a:solidFill>
                  <a:schemeClr val="bg1"/>
                </a:solidFill>
              </a:rPr>
              <a:t>1. </a:t>
            </a:r>
            <a:r>
              <a:rPr lang="en-US" sz="3000" b="1" dirty="0" smtClean="0">
                <a:solidFill>
                  <a:schemeClr val="bg1"/>
                </a:solidFill>
              </a:rPr>
              <a:t>Jesus Christ</a:t>
            </a:r>
            <a:r>
              <a:rPr lang="en-US" sz="3000" b="1" dirty="0" smtClean="0">
                <a:solidFill>
                  <a:schemeClr val="bg1"/>
                </a:solidFill>
              </a:rPr>
              <a:t> </a:t>
            </a:r>
            <a:r>
              <a:rPr lang="en-US" sz="3000" b="1" dirty="0" smtClean="0">
                <a:solidFill>
                  <a:schemeClr val="bg1"/>
                </a:solidFill>
              </a:rPr>
              <a:t>made everything.</a:t>
            </a:r>
            <a:endParaRPr lang="en-US" sz="3000" dirty="0">
              <a:solidFill>
                <a:schemeClr val="bg1"/>
              </a:solidFill>
            </a:endParaRPr>
          </a:p>
        </p:txBody>
      </p:sp>
      <p:sp>
        <p:nvSpPr>
          <p:cNvPr id="10" name="Rectangle 9"/>
          <p:cNvSpPr/>
          <p:nvPr/>
        </p:nvSpPr>
        <p:spPr>
          <a:xfrm>
            <a:off x="1280354" y="20382"/>
            <a:ext cx="7890109" cy="646331"/>
          </a:xfrm>
          <a:prstGeom prst="rect">
            <a:avLst/>
          </a:prstGeom>
        </p:spPr>
        <p:txBody>
          <a:bodyPr wrap="none">
            <a:spAutoFit/>
          </a:bodyPr>
          <a:lstStyle/>
          <a:p>
            <a:pPr algn="ctr"/>
            <a:r>
              <a:rPr lang="en-US" altLang="en-US" sz="3600" b="1" dirty="0" smtClean="0">
                <a:latin typeface="Arial Black" pitchFamily="34" charset="0"/>
              </a:rPr>
              <a:t>LET US LOOK AT SOME FACTS</a:t>
            </a:r>
            <a:endParaRPr lang="en-US" altLang="en-US" sz="4400" b="1" dirty="0">
              <a:latin typeface="Arial Black" pitchFamily="34" charset="0"/>
            </a:endParaRPr>
          </a:p>
        </p:txBody>
      </p:sp>
      <p:sp>
        <p:nvSpPr>
          <p:cNvPr id="13" name="Rectangle 12"/>
          <p:cNvSpPr/>
          <p:nvPr/>
        </p:nvSpPr>
        <p:spPr>
          <a:xfrm>
            <a:off x="749530" y="1966252"/>
            <a:ext cx="10812587" cy="584775"/>
          </a:xfrm>
          <a:prstGeom prst="rect">
            <a:avLst/>
          </a:prstGeom>
        </p:spPr>
        <p:txBody>
          <a:bodyPr wrap="square">
            <a:spAutoFit/>
          </a:bodyPr>
          <a:lstStyle/>
          <a:p>
            <a:pPr hangingPunct="0"/>
            <a:r>
              <a:rPr lang="en-US" sz="3200" b="1" dirty="0" smtClean="0">
                <a:solidFill>
                  <a:schemeClr val="bg1"/>
                </a:solidFill>
              </a:rPr>
              <a:t>2. He controls everything.  He holds everything together. </a:t>
            </a:r>
            <a:endParaRPr lang="en-US" sz="3200" dirty="0">
              <a:solidFill>
                <a:schemeClr val="bg1"/>
              </a:solidFill>
            </a:endParaRPr>
          </a:p>
        </p:txBody>
      </p:sp>
      <p:sp>
        <p:nvSpPr>
          <p:cNvPr id="19" name="Rectangle 18"/>
          <p:cNvSpPr/>
          <p:nvPr/>
        </p:nvSpPr>
        <p:spPr>
          <a:xfrm>
            <a:off x="739140" y="2408212"/>
            <a:ext cx="11536680" cy="584775"/>
          </a:xfrm>
          <a:prstGeom prst="rect">
            <a:avLst/>
          </a:prstGeom>
        </p:spPr>
        <p:txBody>
          <a:bodyPr wrap="square">
            <a:spAutoFit/>
          </a:bodyPr>
          <a:lstStyle/>
          <a:p>
            <a:pPr hangingPunct="0"/>
            <a:r>
              <a:rPr lang="en-US" sz="3200" b="1" dirty="0" smtClean="0">
                <a:solidFill>
                  <a:schemeClr val="bg1"/>
                </a:solidFill>
              </a:rPr>
              <a:t>3. He was in Communion with the Father. </a:t>
            </a:r>
            <a:endParaRPr lang="en-US" sz="3200" dirty="0">
              <a:solidFill>
                <a:srgbClr val="FFFF00"/>
              </a:solidFill>
            </a:endParaRPr>
          </a:p>
        </p:txBody>
      </p:sp>
      <p:sp>
        <p:nvSpPr>
          <p:cNvPr id="11" name="Rectangle 10"/>
          <p:cNvSpPr/>
          <p:nvPr/>
        </p:nvSpPr>
        <p:spPr>
          <a:xfrm>
            <a:off x="985751" y="3647847"/>
            <a:ext cx="10237306" cy="3046988"/>
          </a:xfrm>
          <a:prstGeom prst="rect">
            <a:avLst/>
          </a:prstGeom>
        </p:spPr>
        <p:txBody>
          <a:bodyPr wrap="square">
            <a:spAutoFit/>
          </a:bodyPr>
          <a:lstStyle/>
          <a:p>
            <a:pPr hangingPunct="0"/>
            <a:r>
              <a:rPr lang="en-US" sz="3200" b="1" dirty="0" smtClean="0">
                <a:solidFill>
                  <a:schemeClr val="bg1"/>
                </a:solidFill>
              </a:rPr>
              <a:t>Isaiah had prophesied (foretold) years before that a virgin would conceive and bring forth a son and His name would be called Immanuel:  </a:t>
            </a:r>
            <a:r>
              <a:rPr lang="en-US" sz="3200" b="1" dirty="0" smtClean="0">
                <a:solidFill>
                  <a:schemeClr val="bg1"/>
                </a:solidFill>
              </a:rPr>
              <a:t>Isa. </a:t>
            </a:r>
            <a:r>
              <a:rPr lang="en-US" sz="3200" b="1" dirty="0" smtClean="0">
                <a:solidFill>
                  <a:schemeClr val="bg1"/>
                </a:solidFill>
              </a:rPr>
              <a:t>7:14  </a:t>
            </a:r>
            <a:r>
              <a:rPr lang="en-US" sz="3200" b="1" dirty="0" smtClean="0">
                <a:solidFill>
                  <a:srgbClr val="FFFF00"/>
                </a:solidFill>
              </a:rPr>
              <a:t>“Therefore the Lord himself shall give you a sign; Behold, a virgin shall conceive, and bear a son, and shall call his name Immanuel.” </a:t>
            </a:r>
          </a:p>
          <a:p>
            <a:pPr hangingPunct="0"/>
            <a:r>
              <a:rPr lang="en-US" sz="3200" b="1" dirty="0" smtClean="0">
                <a:solidFill>
                  <a:srgbClr val="FFFF00"/>
                </a:solidFill>
                <a:latin typeface="Arial" pitchFamily="34" charset="0"/>
                <a:cs typeface="Arial" pitchFamily="34" charset="0"/>
              </a:rPr>
              <a:t>              </a:t>
            </a:r>
            <a:r>
              <a:rPr lang="en-US" sz="3200" b="1" dirty="0" smtClean="0">
                <a:solidFill>
                  <a:schemeClr val="bg1"/>
                </a:solidFill>
                <a:latin typeface="Arial" pitchFamily="34" charset="0"/>
                <a:cs typeface="Arial" pitchFamily="34" charset="0"/>
              </a:rPr>
              <a:t>Immanuel means (God With Us)</a:t>
            </a:r>
            <a:endParaRPr lang="en-US" sz="2900" b="1" dirty="0">
              <a:solidFill>
                <a:schemeClr val="bg1"/>
              </a:solidFill>
              <a:latin typeface="Arial" pitchFamily="34" charset="0"/>
              <a:cs typeface="Arial" pitchFamily="34" charset="0"/>
            </a:endParaRPr>
          </a:p>
        </p:txBody>
      </p:sp>
      <p:sp>
        <p:nvSpPr>
          <p:cNvPr id="14" name="Rectangle 1"/>
          <p:cNvSpPr>
            <a:spLocks noChangeArrowheads="1"/>
          </p:cNvSpPr>
          <p:nvPr/>
        </p:nvSpPr>
        <p:spPr bwMode="auto">
          <a:xfrm>
            <a:off x="365760" y="3064820"/>
            <a:ext cx="11515460"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hangingPunct="0"/>
            <a:r>
              <a:rPr lang="en-US" sz="3200" b="1" dirty="0" smtClean="0">
                <a:solidFill>
                  <a:schemeClr val="bg1"/>
                </a:solidFill>
                <a:latin typeface="Arial" pitchFamily="34" charset="0"/>
                <a:cs typeface="Arial" pitchFamily="34" charset="0"/>
              </a:rPr>
              <a:t>II. </a:t>
            </a:r>
            <a:r>
              <a:rPr lang="en-US" sz="3200" b="1" u="sng" dirty="0" smtClean="0">
                <a:solidFill>
                  <a:schemeClr val="bg1"/>
                </a:solidFill>
                <a:latin typeface="Arial" pitchFamily="34" charset="0"/>
                <a:cs typeface="Arial" pitchFamily="34" charset="0"/>
              </a:rPr>
              <a:t>JESUS AND HIS INVOLVEMENT</a:t>
            </a:r>
            <a:r>
              <a:rPr lang="en-US" sz="3200" b="1" dirty="0" smtClean="0">
                <a:solidFill>
                  <a:schemeClr val="bg1"/>
                </a:solidFill>
                <a:latin typeface="Arial" pitchFamily="34" charset="0"/>
                <a:cs typeface="Arial" pitchFamily="34" charset="0"/>
              </a:rPr>
              <a:t> IN THE VIRGIN BIRTH.</a:t>
            </a:r>
            <a:endParaRPr lang="en-US" sz="32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8" grpId="0"/>
      <p:bldP spid="13" grpId="0"/>
      <p:bldP spid="19" grpId="0"/>
      <p:bldP spid="11" grpId="0"/>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1280354" y="119442"/>
            <a:ext cx="9401292" cy="646331"/>
          </a:xfrm>
          <a:prstGeom prst="rect">
            <a:avLst/>
          </a:prstGeom>
        </p:spPr>
        <p:txBody>
          <a:bodyPr wrap="none">
            <a:spAutoFit/>
          </a:bodyPr>
          <a:lstStyle/>
          <a:p>
            <a:pPr algn="ctr"/>
            <a:r>
              <a:rPr lang="en-US" altLang="en-US" sz="3600" b="1" dirty="0" smtClean="0">
                <a:latin typeface="Arial Black" pitchFamily="34" charset="0"/>
              </a:rPr>
              <a:t>NOW, LET US LOOK AT SOME FACTS</a:t>
            </a:r>
            <a:endParaRPr lang="en-US" altLang="en-US" sz="4400" b="1" dirty="0">
              <a:latin typeface="Arial Black" pitchFamily="34" charset="0"/>
            </a:endParaRPr>
          </a:p>
        </p:txBody>
      </p:sp>
      <p:sp>
        <p:nvSpPr>
          <p:cNvPr id="8" name="Rectangle 7"/>
          <p:cNvSpPr/>
          <p:nvPr/>
        </p:nvSpPr>
        <p:spPr>
          <a:xfrm>
            <a:off x="500514" y="1150912"/>
            <a:ext cx="11223057" cy="2554545"/>
          </a:xfrm>
          <a:prstGeom prst="rect">
            <a:avLst/>
          </a:prstGeom>
        </p:spPr>
        <p:txBody>
          <a:bodyPr wrap="square">
            <a:spAutoFit/>
          </a:bodyPr>
          <a:lstStyle/>
          <a:p>
            <a:r>
              <a:rPr lang="en-US" altLang="en-US" sz="3200" dirty="0">
                <a:solidFill>
                  <a:schemeClr val="bg1"/>
                </a:solidFill>
                <a:latin typeface="Arial" pitchFamily="34" charset="0"/>
                <a:cs typeface="Arial" pitchFamily="34" charset="0"/>
              </a:rPr>
              <a:t> </a:t>
            </a:r>
            <a:r>
              <a:rPr lang="en-US" sz="3200" b="1" dirty="0" smtClean="0">
                <a:solidFill>
                  <a:schemeClr val="bg1"/>
                </a:solidFill>
                <a:latin typeface="Arial" pitchFamily="34" charset="0"/>
                <a:cs typeface="Arial" pitchFamily="34" charset="0"/>
              </a:rPr>
              <a:t>1 Tim</a:t>
            </a:r>
            <a:r>
              <a:rPr lang="en-US" sz="3200" b="1" dirty="0" smtClean="0">
                <a:solidFill>
                  <a:schemeClr val="bg1"/>
                </a:solidFill>
                <a:latin typeface="Arial" pitchFamily="34" charset="0"/>
                <a:cs typeface="Arial" pitchFamily="34" charset="0"/>
              </a:rPr>
              <a:t>. 3:16  </a:t>
            </a:r>
            <a:r>
              <a:rPr lang="en-US" sz="3200" b="1" dirty="0" smtClean="0">
                <a:solidFill>
                  <a:srgbClr val="FFFF00"/>
                </a:solidFill>
                <a:latin typeface="Arial" pitchFamily="34" charset="0"/>
                <a:cs typeface="Arial" pitchFamily="34" charset="0"/>
              </a:rPr>
              <a:t>“And without controversy great is the mystery of godliness: </a:t>
            </a:r>
            <a:r>
              <a:rPr lang="en-US" sz="3200" b="1" u="sng" dirty="0" smtClean="0">
                <a:solidFill>
                  <a:srgbClr val="FFFF00"/>
                </a:solidFill>
                <a:latin typeface="Arial" pitchFamily="34" charset="0"/>
                <a:cs typeface="Arial" pitchFamily="34" charset="0"/>
              </a:rPr>
              <a:t>God was manifest in the flesh</a:t>
            </a:r>
            <a:r>
              <a:rPr lang="en-US" sz="3200" b="1" dirty="0" smtClean="0">
                <a:solidFill>
                  <a:srgbClr val="FFFF00"/>
                </a:solidFill>
                <a:latin typeface="Arial" pitchFamily="34" charset="0"/>
                <a:cs typeface="Arial" pitchFamily="34" charset="0"/>
              </a:rPr>
              <a:t>, justified in the Spirit, seen of angels, preached unto the Gentiles, believed on in the world, received up into glory.”</a:t>
            </a:r>
            <a:endParaRPr lang="en-US" altLang="en-US" sz="3200" b="1" dirty="0" smtClean="0">
              <a:solidFill>
                <a:srgbClr val="FFFF00"/>
              </a:solidFill>
              <a:latin typeface="Arial" pitchFamily="34" charset="0"/>
              <a:cs typeface="Arial" pitchFamily="34" charset="0"/>
            </a:endParaRPr>
          </a:p>
        </p:txBody>
      </p:sp>
      <p:sp>
        <p:nvSpPr>
          <p:cNvPr id="9" name="Rectangle 8"/>
          <p:cNvSpPr/>
          <p:nvPr/>
        </p:nvSpPr>
        <p:spPr>
          <a:xfrm>
            <a:off x="503690" y="3628602"/>
            <a:ext cx="10812587" cy="1077218"/>
          </a:xfrm>
          <a:prstGeom prst="rect">
            <a:avLst/>
          </a:prstGeom>
        </p:spPr>
        <p:txBody>
          <a:bodyPr wrap="square">
            <a:spAutoFit/>
          </a:bodyPr>
          <a:lstStyle/>
          <a:p>
            <a:pPr hangingPunct="0"/>
            <a:r>
              <a:rPr lang="en-US" sz="3200" b="1" dirty="0" smtClean="0">
                <a:solidFill>
                  <a:schemeClr val="bg1"/>
                </a:solidFill>
              </a:rPr>
              <a:t>Dr. John Rice wrote, “all Christianity stands or falls with the doctrine of the virgin birth.” </a:t>
            </a:r>
            <a:endParaRPr lang="en-US" sz="3200" dirty="0">
              <a:solidFill>
                <a:schemeClr val="bg1"/>
              </a:solidFill>
            </a:endParaRPr>
          </a:p>
        </p:txBody>
      </p:sp>
      <p:sp>
        <p:nvSpPr>
          <p:cNvPr id="10" name="Rectangle 9"/>
          <p:cNvSpPr/>
          <p:nvPr/>
        </p:nvSpPr>
        <p:spPr>
          <a:xfrm>
            <a:off x="452387" y="4748742"/>
            <a:ext cx="11328935" cy="1569660"/>
          </a:xfrm>
          <a:prstGeom prst="rect">
            <a:avLst/>
          </a:prstGeom>
        </p:spPr>
        <p:txBody>
          <a:bodyPr wrap="square">
            <a:spAutoFit/>
          </a:bodyPr>
          <a:lstStyle/>
          <a:p>
            <a:pPr hangingPunct="0"/>
            <a:r>
              <a:rPr lang="en-US" sz="3200" b="1" dirty="0" smtClean="0">
                <a:solidFill>
                  <a:schemeClr val="bg1"/>
                </a:solidFill>
              </a:rPr>
              <a:t>Dr. John </a:t>
            </a:r>
            <a:r>
              <a:rPr lang="en-US" sz="3200" b="1" dirty="0" err="1" smtClean="0">
                <a:solidFill>
                  <a:schemeClr val="bg1"/>
                </a:solidFill>
              </a:rPr>
              <a:t>Walvoord</a:t>
            </a:r>
            <a:r>
              <a:rPr lang="en-US" sz="3200" b="1" dirty="0" smtClean="0">
                <a:solidFill>
                  <a:schemeClr val="bg1"/>
                </a:solidFill>
              </a:rPr>
              <a:t> said , “The incarnation of the Lord Jesus Christ through the Virgin Birth is the central fact of Christianity. Upon it the whole superstructure of Christian theology depends.”</a:t>
            </a:r>
            <a:endParaRPr lang="en-US" sz="3200" dirty="0">
              <a:solidFill>
                <a:schemeClr val="bg1"/>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696190" y="1196632"/>
            <a:ext cx="10812587" cy="584775"/>
          </a:xfrm>
          <a:prstGeom prst="rect">
            <a:avLst/>
          </a:prstGeom>
        </p:spPr>
        <p:txBody>
          <a:bodyPr wrap="square">
            <a:spAutoFit/>
          </a:bodyPr>
          <a:lstStyle/>
          <a:p>
            <a:r>
              <a:rPr lang="en-US" altLang="en-US" sz="3200" b="1" dirty="0">
                <a:solidFill>
                  <a:schemeClr val="bg1"/>
                </a:solidFill>
                <a:latin typeface="Century Gothic" panose="020B0502020202020204" pitchFamily="34" charset="0"/>
              </a:rPr>
              <a:t> </a:t>
            </a:r>
            <a:r>
              <a:rPr lang="en-US" sz="3200" b="1" dirty="0" smtClean="0">
                <a:solidFill>
                  <a:schemeClr val="bg1"/>
                </a:solidFill>
              </a:rPr>
              <a:t>III.  JESUS WAS COMPLETELY A HUMAN BEING.</a:t>
            </a:r>
            <a:endParaRPr lang="en-US" sz="3200" dirty="0" smtClean="0">
              <a:solidFill>
                <a:schemeClr val="bg1"/>
              </a:solidFill>
            </a:endParaRPr>
          </a:p>
        </p:txBody>
      </p:sp>
      <p:sp>
        <p:nvSpPr>
          <p:cNvPr id="9" name="Rectangle 8"/>
          <p:cNvSpPr/>
          <p:nvPr/>
        </p:nvSpPr>
        <p:spPr>
          <a:xfrm>
            <a:off x="879070" y="1790992"/>
            <a:ext cx="10812587" cy="2554545"/>
          </a:xfrm>
          <a:prstGeom prst="rect">
            <a:avLst/>
          </a:prstGeom>
        </p:spPr>
        <p:txBody>
          <a:bodyPr wrap="square">
            <a:spAutoFit/>
          </a:bodyPr>
          <a:lstStyle/>
          <a:p>
            <a:pPr hangingPunct="0"/>
            <a:r>
              <a:rPr lang="en-US" sz="3200" b="1" dirty="0" smtClean="0">
                <a:solidFill>
                  <a:schemeClr val="bg1"/>
                </a:solidFill>
              </a:rPr>
              <a:t>Jesus had human parents. Even though Joseph was not the human father of Jesus he was still His parent. </a:t>
            </a:r>
          </a:p>
          <a:p>
            <a:pPr hangingPunct="0"/>
            <a:r>
              <a:rPr lang="en-US" sz="3200" b="1" dirty="0" smtClean="0">
                <a:solidFill>
                  <a:schemeClr val="bg1"/>
                </a:solidFill>
              </a:rPr>
              <a:t>Luke tell us that Mary physically gave birth to the Son of God. </a:t>
            </a:r>
          </a:p>
          <a:p>
            <a:pPr hangingPunct="0"/>
            <a:r>
              <a:rPr lang="en-US" sz="3200" b="1" dirty="0" smtClean="0">
                <a:solidFill>
                  <a:srgbClr val="FFFF00"/>
                </a:solidFill>
              </a:rPr>
              <a:t>“And, behold, thou </a:t>
            </a:r>
            <a:r>
              <a:rPr lang="en-US" sz="3200" b="1" dirty="0" err="1" smtClean="0">
                <a:solidFill>
                  <a:srgbClr val="FFFF00"/>
                </a:solidFill>
              </a:rPr>
              <a:t>shalt</a:t>
            </a:r>
            <a:r>
              <a:rPr lang="en-US" sz="3200" b="1" dirty="0" smtClean="0">
                <a:solidFill>
                  <a:srgbClr val="FFFF00"/>
                </a:solidFill>
              </a:rPr>
              <a:t> conceive in thy womb, and bring forth a son, and </a:t>
            </a:r>
            <a:r>
              <a:rPr lang="en-US" sz="3200" b="1" dirty="0" err="1" smtClean="0">
                <a:solidFill>
                  <a:srgbClr val="FFFF00"/>
                </a:solidFill>
              </a:rPr>
              <a:t>shalt</a:t>
            </a:r>
            <a:r>
              <a:rPr lang="en-US" sz="3200" b="1" dirty="0" smtClean="0">
                <a:solidFill>
                  <a:srgbClr val="FFFF00"/>
                </a:solidFill>
              </a:rPr>
              <a:t> call his name JESUS.” </a:t>
            </a:r>
            <a:r>
              <a:rPr lang="en-US" sz="3200" b="1" dirty="0" smtClean="0">
                <a:solidFill>
                  <a:schemeClr val="bg1"/>
                </a:solidFill>
              </a:rPr>
              <a:t>(Luke 1:31)</a:t>
            </a:r>
            <a:endParaRPr lang="en-US" sz="3200" dirty="0">
              <a:solidFill>
                <a:schemeClr val="bg1"/>
              </a:solidFill>
            </a:endParaRPr>
          </a:p>
        </p:txBody>
      </p:sp>
      <p:sp>
        <p:nvSpPr>
          <p:cNvPr id="11" name="Rectangle 10"/>
          <p:cNvSpPr/>
          <p:nvPr/>
        </p:nvSpPr>
        <p:spPr>
          <a:xfrm>
            <a:off x="978130" y="4305592"/>
            <a:ext cx="10601061" cy="2062103"/>
          </a:xfrm>
          <a:prstGeom prst="rect">
            <a:avLst/>
          </a:prstGeom>
        </p:spPr>
        <p:txBody>
          <a:bodyPr wrap="square">
            <a:spAutoFit/>
          </a:bodyPr>
          <a:lstStyle/>
          <a:p>
            <a:pPr hangingPunct="0"/>
            <a:r>
              <a:rPr lang="en-US" sz="3200" b="1" dirty="0" smtClean="0">
                <a:solidFill>
                  <a:schemeClr val="bg1"/>
                </a:solidFill>
              </a:rPr>
              <a:t>Jesus had a human </a:t>
            </a:r>
            <a:r>
              <a:rPr lang="en-US" sz="3200" b="1" u="sng" dirty="0" smtClean="0">
                <a:solidFill>
                  <a:schemeClr val="bg1"/>
                </a:solidFill>
              </a:rPr>
              <a:t>body</a:t>
            </a:r>
            <a:r>
              <a:rPr lang="en-US" sz="3200" b="1" dirty="0" smtClean="0">
                <a:solidFill>
                  <a:schemeClr val="bg1"/>
                </a:solidFill>
              </a:rPr>
              <a:t>, a </a:t>
            </a:r>
            <a:r>
              <a:rPr lang="en-US" sz="3200" b="1" u="sng" dirty="0" smtClean="0">
                <a:solidFill>
                  <a:schemeClr val="bg1"/>
                </a:solidFill>
              </a:rPr>
              <a:t>soul</a:t>
            </a:r>
            <a:r>
              <a:rPr lang="en-US" sz="3200" b="1" dirty="0" smtClean="0">
                <a:solidFill>
                  <a:schemeClr val="bg1"/>
                </a:solidFill>
              </a:rPr>
              <a:t>, and a </a:t>
            </a:r>
            <a:r>
              <a:rPr lang="en-US" sz="3200" b="1" u="sng" dirty="0" smtClean="0">
                <a:solidFill>
                  <a:schemeClr val="bg1"/>
                </a:solidFill>
              </a:rPr>
              <a:t>spirit</a:t>
            </a:r>
            <a:r>
              <a:rPr lang="en-US" sz="3200" b="1" dirty="0" smtClean="0">
                <a:solidFill>
                  <a:schemeClr val="bg1"/>
                </a:solidFill>
              </a:rPr>
              <a:t>. </a:t>
            </a:r>
          </a:p>
          <a:p>
            <a:pPr hangingPunct="0"/>
            <a:r>
              <a:rPr lang="en-US" sz="3200" b="1" dirty="0" smtClean="0">
                <a:solidFill>
                  <a:schemeClr val="bg1"/>
                </a:solidFill>
              </a:rPr>
              <a:t>In (Matt 26:12) Jesus said, </a:t>
            </a:r>
            <a:r>
              <a:rPr lang="en-US" sz="3200" b="1" dirty="0" smtClean="0">
                <a:solidFill>
                  <a:srgbClr val="FFFF00"/>
                </a:solidFill>
              </a:rPr>
              <a:t>“For in that she </a:t>
            </a:r>
            <a:r>
              <a:rPr lang="en-US" sz="3200" b="1" dirty="0" smtClean="0">
                <a:solidFill>
                  <a:schemeClr val="bg1"/>
                </a:solidFill>
              </a:rPr>
              <a:t>(</a:t>
            </a:r>
            <a:r>
              <a:rPr lang="en-US" sz="3200" dirty="0" smtClean="0">
                <a:solidFill>
                  <a:schemeClr val="bg1"/>
                </a:solidFill>
              </a:rPr>
              <a:t>a woman having an alabaster box) </a:t>
            </a:r>
            <a:r>
              <a:rPr lang="en-US" sz="3200" b="1" dirty="0" smtClean="0">
                <a:solidFill>
                  <a:srgbClr val="FFFF00"/>
                </a:solidFill>
              </a:rPr>
              <a:t>hath poured this ointment on my </a:t>
            </a:r>
            <a:r>
              <a:rPr lang="en-US" sz="3200" b="1" i="1" u="sng" dirty="0" smtClean="0">
                <a:solidFill>
                  <a:srgbClr val="FFFF00"/>
                </a:solidFill>
              </a:rPr>
              <a:t>body</a:t>
            </a:r>
            <a:r>
              <a:rPr lang="en-US" sz="3200" b="1" dirty="0" smtClean="0">
                <a:solidFill>
                  <a:srgbClr val="FFFF00"/>
                </a:solidFill>
              </a:rPr>
              <a:t>, she did it for my burial.”</a:t>
            </a:r>
            <a:endParaRPr lang="en-US" sz="3200" dirty="0">
              <a:solidFill>
                <a:srgbClr val="FFFF00"/>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589510" y="213652"/>
            <a:ext cx="11211063" cy="584775"/>
          </a:xfrm>
          <a:prstGeom prst="rect">
            <a:avLst/>
          </a:prstGeom>
        </p:spPr>
        <p:txBody>
          <a:bodyPr wrap="square">
            <a:spAutoFit/>
          </a:bodyPr>
          <a:lstStyle/>
          <a:p>
            <a:r>
              <a:rPr lang="en-US" sz="3200" b="1" dirty="0" smtClean="0">
                <a:latin typeface="Arial Black" pitchFamily="34" charset="0"/>
              </a:rPr>
              <a:t>IV.  JESUS WAS COMPLETELY A HUMAN BEING</a:t>
            </a:r>
            <a:r>
              <a:rPr lang="en-US" sz="3200" b="1" dirty="0" smtClean="0"/>
              <a:t>.</a:t>
            </a:r>
            <a:endParaRPr lang="en-US" sz="3200" dirty="0" smtClean="0"/>
          </a:p>
        </p:txBody>
      </p:sp>
      <p:sp>
        <p:nvSpPr>
          <p:cNvPr id="9" name="Rectangle 8"/>
          <p:cNvSpPr/>
          <p:nvPr/>
        </p:nvSpPr>
        <p:spPr>
          <a:xfrm>
            <a:off x="879070" y="1219492"/>
            <a:ext cx="10812587" cy="1569660"/>
          </a:xfrm>
          <a:prstGeom prst="rect">
            <a:avLst/>
          </a:prstGeom>
        </p:spPr>
        <p:txBody>
          <a:bodyPr wrap="square">
            <a:spAutoFit/>
          </a:bodyPr>
          <a:lstStyle/>
          <a:p>
            <a:pPr hangingPunct="0"/>
            <a:r>
              <a:rPr lang="en-US" sz="3200" b="1" dirty="0" smtClean="0">
                <a:solidFill>
                  <a:schemeClr val="bg1"/>
                </a:solidFill>
              </a:rPr>
              <a:t>In (John 12:27) He said, </a:t>
            </a:r>
            <a:r>
              <a:rPr lang="en-US" sz="3200" b="1" dirty="0" smtClean="0">
                <a:solidFill>
                  <a:srgbClr val="FFFF00"/>
                </a:solidFill>
              </a:rPr>
              <a:t>“Now is my </a:t>
            </a:r>
            <a:r>
              <a:rPr lang="en-US" sz="3200" b="1" i="1" u="sng" dirty="0" smtClean="0">
                <a:solidFill>
                  <a:srgbClr val="FFFF00"/>
                </a:solidFill>
              </a:rPr>
              <a:t>soul</a:t>
            </a:r>
            <a:r>
              <a:rPr lang="en-US" sz="3200" b="1" i="1" dirty="0" smtClean="0">
                <a:solidFill>
                  <a:srgbClr val="FFFF00"/>
                </a:solidFill>
              </a:rPr>
              <a:t> </a:t>
            </a:r>
            <a:r>
              <a:rPr lang="en-US" sz="3200" b="1" dirty="0" smtClean="0">
                <a:solidFill>
                  <a:srgbClr val="FFFF00"/>
                </a:solidFill>
              </a:rPr>
              <a:t>troubled; and what shall I say? Father, save me from this hour: but for this cause came I unto this hour.”                </a:t>
            </a:r>
            <a:endParaRPr lang="en-US" sz="3200" dirty="0">
              <a:solidFill>
                <a:srgbClr val="FFFF00"/>
              </a:solidFill>
            </a:endParaRPr>
          </a:p>
        </p:txBody>
      </p:sp>
      <p:sp>
        <p:nvSpPr>
          <p:cNvPr id="11" name="Rectangle 10"/>
          <p:cNvSpPr/>
          <p:nvPr/>
        </p:nvSpPr>
        <p:spPr>
          <a:xfrm>
            <a:off x="978131" y="4305592"/>
            <a:ext cx="9987050" cy="2062103"/>
          </a:xfrm>
          <a:prstGeom prst="rect">
            <a:avLst/>
          </a:prstGeom>
        </p:spPr>
        <p:txBody>
          <a:bodyPr wrap="square">
            <a:spAutoFit/>
          </a:bodyPr>
          <a:lstStyle/>
          <a:p>
            <a:pPr hangingPunct="0"/>
            <a:r>
              <a:rPr lang="en-US" sz="3200" b="1" dirty="0" smtClean="0">
                <a:solidFill>
                  <a:schemeClr val="bg1"/>
                </a:solidFill>
              </a:rPr>
              <a:t>Jesus </a:t>
            </a:r>
            <a:r>
              <a:rPr lang="en-US" sz="3200" b="1" dirty="0" smtClean="0">
                <a:solidFill>
                  <a:srgbClr val="FFFF00"/>
                </a:solidFill>
              </a:rPr>
              <a:t>looked like a man</a:t>
            </a:r>
            <a:r>
              <a:rPr lang="en-US" sz="3200" b="1" dirty="0" smtClean="0">
                <a:solidFill>
                  <a:schemeClr val="bg1"/>
                </a:solidFill>
              </a:rPr>
              <a:t>. Mary mistook Him for the gardener at the tomb. We read that He </a:t>
            </a:r>
            <a:r>
              <a:rPr lang="en-US" sz="3200" b="1" dirty="0" smtClean="0">
                <a:solidFill>
                  <a:srgbClr val="FFFF00"/>
                </a:solidFill>
              </a:rPr>
              <a:t>grew</a:t>
            </a:r>
            <a:r>
              <a:rPr lang="en-US" sz="3200" b="1" dirty="0" smtClean="0">
                <a:solidFill>
                  <a:schemeClr val="bg1"/>
                </a:solidFill>
              </a:rPr>
              <a:t> in stature and wisdom. (Luke 2:40) He </a:t>
            </a:r>
            <a:r>
              <a:rPr lang="en-US" sz="3200" b="1" dirty="0" smtClean="0">
                <a:solidFill>
                  <a:srgbClr val="FFFF00"/>
                </a:solidFill>
              </a:rPr>
              <a:t>asked questions </a:t>
            </a:r>
            <a:r>
              <a:rPr lang="en-US" sz="3200" b="1" dirty="0" smtClean="0">
                <a:solidFill>
                  <a:schemeClr val="bg1"/>
                </a:solidFill>
              </a:rPr>
              <a:t>of those around Him. (Luke 2:46) He </a:t>
            </a:r>
            <a:r>
              <a:rPr lang="en-US" sz="3200" b="1" dirty="0" smtClean="0">
                <a:solidFill>
                  <a:srgbClr val="FFFF00"/>
                </a:solidFill>
              </a:rPr>
              <a:t>prayed</a:t>
            </a:r>
            <a:r>
              <a:rPr lang="en-US" sz="3200" b="1" dirty="0" smtClean="0">
                <a:solidFill>
                  <a:schemeClr val="bg1"/>
                </a:solidFill>
              </a:rPr>
              <a:t>. </a:t>
            </a:r>
            <a:endParaRPr lang="en-US" sz="3200" dirty="0">
              <a:solidFill>
                <a:schemeClr val="bg1"/>
              </a:solidFill>
            </a:endParaRPr>
          </a:p>
        </p:txBody>
      </p:sp>
      <p:sp>
        <p:nvSpPr>
          <p:cNvPr id="7" name="Rectangle 6"/>
          <p:cNvSpPr/>
          <p:nvPr/>
        </p:nvSpPr>
        <p:spPr>
          <a:xfrm>
            <a:off x="863830" y="2202472"/>
            <a:ext cx="10812587" cy="2062103"/>
          </a:xfrm>
          <a:prstGeom prst="rect">
            <a:avLst/>
          </a:prstGeom>
        </p:spPr>
        <p:txBody>
          <a:bodyPr wrap="square">
            <a:spAutoFit/>
          </a:bodyPr>
          <a:lstStyle/>
          <a:p>
            <a:pPr hangingPunct="0"/>
            <a:r>
              <a:rPr lang="en-US" sz="3200" b="1" dirty="0" smtClean="0">
                <a:solidFill>
                  <a:schemeClr val="bg1"/>
                </a:solidFill>
              </a:rPr>
              <a:t>                                           Again, the Bible says in (Mark 2:8) </a:t>
            </a:r>
          </a:p>
          <a:p>
            <a:pPr hangingPunct="0"/>
            <a:r>
              <a:rPr lang="en-US" sz="3200" b="1" dirty="0" smtClean="0">
                <a:solidFill>
                  <a:srgbClr val="FFFF00"/>
                </a:solidFill>
              </a:rPr>
              <a:t>“And immediately when Jesus perceived in his </a:t>
            </a:r>
            <a:r>
              <a:rPr lang="en-US" sz="3200" b="1" i="1" u="sng" dirty="0" smtClean="0">
                <a:solidFill>
                  <a:srgbClr val="FFFF00"/>
                </a:solidFill>
              </a:rPr>
              <a:t>spirit</a:t>
            </a:r>
            <a:r>
              <a:rPr lang="en-US" sz="3200" b="1" dirty="0" smtClean="0">
                <a:solidFill>
                  <a:srgbClr val="FFFF00"/>
                </a:solidFill>
              </a:rPr>
              <a:t> that they so reasoned within themselves, He said unto them, Why reason ye these things in your hearts?” </a:t>
            </a:r>
            <a:endParaRPr lang="en-US" sz="3200" dirty="0">
              <a:solidFill>
                <a:srgbClr val="FFFF00"/>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9" name="Rectangle 8"/>
          <p:cNvSpPr/>
          <p:nvPr/>
        </p:nvSpPr>
        <p:spPr>
          <a:xfrm>
            <a:off x="962891" y="3383572"/>
            <a:ext cx="9987050" cy="2554545"/>
          </a:xfrm>
          <a:prstGeom prst="rect">
            <a:avLst/>
          </a:prstGeom>
        </p:spPr>
        <p:txBody>
          <a:bodyPr wrap="square">
            <a:spAutoFit/>
          </a:bodyPr>
          <a:lstStyle/>
          <a:p>
            <a:pPr hangingPunct="0"/>
            <a:r>
              <a:rPr lang="en-US" sz="3200" b="1" dirty="0" smtClean="0">
                <a:solidFill>
                  <a:schemeClr val="bg1"/>
                </a:solidFill>
              </a:rPr>
              <a:t>(Mark 10:21) He had </a:t>
            </a:r>
            <a:r>
              <a:rPr lang="en-US" sz="3200" b="1" dirty="0" smtClean="0">
                <a:solidFill>
                  <a:srgbClr val="FFFF00"/>
                </a:solidFill>
              </a:rPr>
              <a:t>compassion</a:t>
            </a:r>
            <a:r>
              <a:rPr lang="en-US" sz="3200" b="1" dirty="0" smtClean="0">
                <a:solidFill>
                  <a:schemeClr val="bg1"/>
                </a:solidFill>
              </a:rPr>
              <a:t>. (Matt. 9:36) He was </a:t>
            </a:r>
            <a:r>
              <a:rPr lang="en-US" sz="3200" b="1" dirty="0" smtClean="0">
                <a:solidFill>
                  <a:srgbClr val="FFFF00"/>
                </a:solidFill>
              </a:rPr>
              <a:t>angered</a:t>
            </a:r>
            <a:r>
              <a:rPr lang="en-US" sz="3200" b="1" dirty="0" smtClean="0">
                <a:solidFill>
                  <a:schemeClr val="bg1"/>
                </a:solidFill>
              </a:rPr>
              <a:t> and </a:t>
            </a:r>
            <a:r>
              <a:rPr lang="en-US" sz="3200" b="1" dirty="0" smtClean="0">
                <a:solidFill>
                  <a:srgbClr val="FFFF00"/>
                </a:solidFill>
              </a:rPr>
              <a:t>grieved</a:t>
            </a:r>
            <a:r>
              <a:rPr lang="en-US" sz="3200" b="1" dirty="0" smtClean="0">
                <a:solidFill>
                  <a:schemeClr val="bg1"/>
                </a:solidFill>
              </a:rPr>
              <a:t>. (Mark 3:5) He </a:t>
            </a:r>
            <a:r>
              <a:rPr lang="en-US" sz="3200" b="1" dirty="0" smtClean="0">
                <a:solidFill>
                  <a:srgbClr val="FFFF00"/>
                </a:solidFill>
              </a:rPr>
              <a:t>wept</a:t>
            </a:r>
            <a:r>
              <a:rPr lang="en-US" sz="3200" b="1" dirty="0" smtClean="0">
                <a:solidFill>
                  <a:schemeClr val="bg1"/>
                </a:solidFill>
              </a:rPr>
              <a:t>. (John 11:35) </a:t>
            </a:r>
          </a:p>
          <a:p>
            <a:pPr hangingPunct="0"/>
            <a:r>
              <a:rPr lang="en-US" sz="3200" b="1" dirty="0" smtClean="0">
                <a:solidFill>
                  <a:schemeClr val="bg1"/>
                </a:solidFill>
              </a:rPr>
              <a:t>He </a:t>
            </a:r>
            <a:r>
              <a:rPr lang="en-US" sz="3200" b="1" dirty="0" smtClean="0">
                <a:solidFill>
                  <a:srgbClr val="FFFF00"/>
                </a:solidFill>
              </a:rPr>
              <a:t>rejoiced</a:t>
            </a:r>
            <a:r>
              <a:rPr lang="en-US" sz="3200" b="1" dirty="0" smtClean="0">
                <a:solidFill>
                  <a:schemeClr val="bg1"/>
                </a:solidFill>
              </a:rPr>
              <a:t>. (Heb. 11:2) He was </a:t>
            </a:r>
            <a:r>
              <a:rPr lang="en-US" sz="3200" b="1" dirty="0" smtClean="0">
                <a:solidFill>
                  <a:srgbClr val="FFFF00"/>
                </a:solidFill>
              </a:rPr>
              <a:t>troubled</a:t>
            </a:r>
            <a:r>
              <a:rPr lang="en-US" sz="3200" b="1" dirty="0" smtClean="0">
                <a:solidFill>
                  <a:schemeClr val="bg1"/>
                </a:solidFill>
              </a:rPr>
              <a:t>. (John 11:33)  </a:t>
            </a:r>
          </a:p>
          <a:p>
            <a:pPr hangingPunct="0"/>
            <a:r>
              <a:rPr lang="en-US" sz="3200" b="1" dirty="0" smtClean="0">
                <a:solidFill>
                  <a:schemeClr val="bg1"/>
                </a:solidFill>
              </a:rPr>
              <a:t>He </a:t>
            </a:r>
            <a:r>
              <a:rPr lang="en-US" sz="3200" b="1" dirty="0" smtClean="0">
                <a:solidFill>
                  <a:srgbClr val="FFFF00"/>
                </a:solidFill>
              </a:rPr>
              <a:t>sweat</a:t>
            </a:r>
            <a:r>
              <a:rPr lang="en-US" sz="3200" b="1" dirty="0" smtClean="0">
                <a:solidFill>
                  <a:schemeClr val="bg1"/>
                </a:solidFill>
              </a:rPr>
              <a:t>. (Luke 22:44) He </a:t>
            </a:r>
            <a:r>
              <a:rPr lang="en-US" sz="3200" b="1" dirty="0" smtClean="0">
                <a:solidFill>
                  <a:srgbClr val="FFFF00"/>
                </a:solidFill>
              </a:rPr>
              <a:t>suffered</a:t>
            </a:r>
            <a:r>
              <a:rPr lang="en-US" sz="3200" b="1" dirty="0" smtClean="0">
                <a:solidFill>
                  <a:schemeClr val="bg1"/>
                </a:solidFill>
              </a:rPr>
              <a:t>. (1 Pet. 4:1) He </a:t>
            </a:r>
            <a:r>
              <a:rPr lang="en-US" sz="3200" b="1" dirty="0" smtClean="0">
                <a:solidFill>
                  <a:srgbClr val="FFFF00"/>
                </a:solidFill>
              </a:rPr>
              <a:t>bled</a:t>
            </a:r>
            <a:r>
              <a:rPr lang="en-US" sz="3200" b="1" dirty="0" smtClean="0">
                <a:solidFill>
                  <a:schemeClr val="bg1"/>
                </a:solidFill>
              </a:rPr>
              <a:t>. (Matt. 27:50) He was </a:t>
            </a:r>
            <a:r>
              <a:rPr lang="en-US" sz="3200" b="1" dirty="0" smtClean="0">
                <a:solidFill>
                  <a:srgbClr val="FFFF00"/>
                </a:solidFill>
              </a:rPr>
              <a:t>buried</a:t>
            </a:r>
            <a:r>
              <a:rPr lang="en-US" sz="3200" b="1" dirty="0" smtClean="0">
                <a:solidFill>
                  <a:schemeClr val="bg1"/>
                </a:solidFill>
              </a:rPr>
              <a:t>. </a:t>
            </a:r>
            <a:endParaRPr lang="en-US" sz="3200" dirty="0">
              <a:solidFill>
                <a:schemeClr val="bg1"/>
              </a:solidFill>
            </a:endParaRPr>
          </a:p>
        </p:txBody>
      </p:sp>
      <p:sp>
        <p:nvSpPr>
          <p:cNvPr id="10" name="Rectangle 9"/>
          <p:cNvSpPr/>
          <p:nvPr/>
        </p:nvSpPr>
        <p:spPr>
          <a:xfrm>
            <a:off x="589510" y="213652"/>
            <a:ext cx="10812587" cy="584775"/>
          </a:xfrm>
          <a:prstGeom prst="rect">
            <a:avLst/>
          </a:prstGeom>
        </p:spPr>
        <p:txBody>
          <a:bodyPr wrap="square">
            <a:spAutoFit/>
          </a:bodyPr>
          <a:lstStyle/>
          <a:p>
            <a:pPr algn="ctr"/>
            <a:r>
              <a:rPr lang="en-US" sz="3200" b="1" dirty="0" smtClean="0"/>
              <a:t>JESUS WAS COMPLETELY A HUMAN BEING.</a:t>
            </a:r>
            <a:endParaRPr lang="en-US" sz="3200" dirty="0" smtClean="0"/>
          </a:p>
        </p:txBody>
      </p:sp>
      <p:sp>
        <p:nvSpPr>
          <p:cNvPr id="11" name="Rectangle 10"/>
          <p:cNvSpPr/>
          <p:nvPr/>
        </p:nvSpPr>
        <p:spPr>
          <a:xfrm>
            <a:off x="962891" y="1112812"/>
            <a:ext cx="9987050" cy="2062103"/>
          </a:xfrm>
          <a:prstGeom prst="rect">
            <a:avLst/>
          </a:prstGeom>
        </p:spPr>
        <p:txBody>
          <a:bodyPr wrap="square">
            <a:spAutoFit/>
          </a:bodyPr>
          <a:lstStyle/>
          <a:p>
            <a:pPr hangingPunct="0"/>
            <a:r>
              <a:rPr lang="en-US" sz="3200" b="1" dirty="0" smtClean="0">
                <a:solidFill>
                  <a:schemeClr val="bg1"/>
                </a:solidFill>
              </a:rPr>
              <a:t>(Luke 11:1) He was </a:t>
            </a:r>
            <a:r>
              <a:rPr lang="en-US" sz="3200" b="1" dirty="0" smtClean="0">
                <a:solidFill>
                  <a:srgbClr val="FFFF00"/>
                </a:solidFill>
              </a:rPr>
              <a:t>tempted.</a:t>
            </a:r>
            <a:r>
              <a:rPr lang="en-US" sz="3200" b="1" dirty="0" smtClean="0">
                <a:solidFill>
                  <a:schemeClr val="bg1"/>
                </a:solidFill>
              </a:rPr>
              <a:t> (Matt. 4:1) He </a:t>
            </a:r>
            <a:r>
              <a:rPr lang="en-US" sz="3200" b="1" dirty="0" smtClean="0">
                <a:solidFill>
                  <a:srgbClr val="FFFF00"/>
                </a:solidFill>
              </a:rPr>
              <a:t>learned</a:t>
            </a:r>
            <a:r>
              <a:rPr lang="en-US" sz="3200" b="1" dirty="0" smtClean="0">
                <a:solidFill>
                  <a:schemeClr val="bg1"/>
                </a:solidFill>
              </a:rPr>
              <a:t> obedience. (Heb. 5:8) He </a:t>
            </a:r>
            <a:r>
              <a:rPr lang="en-US" sz="3200" b="1" dirty="0" smtClean="0">
                <a:solidFill>
                  <a:srgbClr val="FFFF00"/>
                </a:solidFill>
              </a:rPr>
              <a:t>hungered</a:t>
            </a:r>
            <a:r>
              <a:rPr lang="en-US" sz="3200" b="1" dirty="0" smtClean="0">
                <a:solidFill>
                  <a:schemeClr val="bg1"/>
                </a:solidFill>
              </a:rPr>
              <a:t>. (Matt. 4:2) He </a:t>
            </a:r>
            <a:r>
              <a:rPr lang="en-US" sz="3200" b="1" dirty="0" smtClean="0">
                <a:solidFill>
                  <a:srgbClr val="FFFF00"/>
                </a:solidFill>
              </a:rPr>
              <a:t>thirsted</a:t>
            </a:r>
            <a:r>
              <a:rPr lang="en-US" sz="3200" b="1" dirty="0" smtClean="0">
                <a:solidFill>
                  <a:schemeClr val="bg1"/>
                </a:solidFill>
              </a:rPr>
              <a:t>. (John 4:7) He was </a:t>
            </a:r>
            <a:r>
              <a:rPr lang="en-US" sz="3200" b="1" dirty="0" smtClean="0">
                <a:solidFill>
                  <a:srgbClr val="FFFF00"/>
                </a:solidFill>
              </a:rPr>
              <a:t>weary</a:t>
            </a:r>
            <a:r>
              <a:rPr lang="en-US" sz="3200" b="1" dirty="0" smtClean="0">
                <a:solidFill>
                  <a:schemeClr val="bg1"/>
                </a:solidFill>
              </a:rPr>
              <a:t>. (John 4:6) He </a:t>
            </a:r>
            <a:r>
              <a:rPr lang="en-US" sz="3200" b="1" dirty="0" smtClean="0">
                <a:solidFill>
                  <a:srgbClr val="FFFF00"/>
                </a:solidFill>
              </a:rPr>
              <a:t>slept</a:t>
            </a:r>
            <a:r>
              <a:rPr lang="en-US" sz="3200" b="1" dirty="0" smtClean="0">
                <a:solidFill>
                  <a:schemeClr val="bg1"/>
                </a:solidFill>
              </a:rPr>
              <a:t>. (Matt. 8:24) He </a:t>
            </a:r>
            <a:r>
              <a:rPr lang="en-US" sz="3200" b="1" dirty="0" smtClean="0">
                <a:solidFill>
                  <a:srgbClr val="FFFF00"/>
                </a:solidFill>
              </a:rPr>
              <a:t>loved</a:t>
            </a:r>
            <a:r>
              <a:rPr lang="en-US" sz="3200" b="1" dirty="0" smtClean="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chemeClr val="tx1"/>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2809225" y="0"/>
            <a:ext cx="6947736"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PLEASE THINK ABOUT THIS</a:t>
            </a:r>
            <a:endParaRPr lang="en-US" altLang="en-US" sz="5400" b="1" dirty="0">
              <a:solidFill>
                <a:srgbClr val="C00000"/>
              </a:solidFill>
              <a:latin typeface="Century Gothic" panose="020B0502020202020204" pitchFamily="34" charset="0"/>
            </a:endParaRPr>
          </a:p>
        </p:txBody>
      </p:sp>
      <p:sp>
        <p:nvSpPr>
          <p:cNvPr id="8" name="Rectangle 7"/>
          <p:cNvSpPr/>
          <p:nvPr/>
        </p:nvSpPr>
        <p:spPr>
          <a:xfrm>
            <a:off x="696190" y="1181392"/>
            <a:ext cx="10812587" cy="1754326"/>
          </a:xfrm>
          <a:prstGeom prst="rect">
            <a:avLst/>
          </a:prstGeom>
        </p:spPr>
        <p:txBody>
          <a:bodyPr wrap="square">
            <a:spAutoFit/>
          </a:bodyPr>
          <a:lstStyle/>
          <a:p>
            <a:r>
              <a:rPr lang="en-US" altLang="en-US" sz="3600" b="1" dirty="0" smtClean="0">
                <a:solidFill>
                  <a:schemeClr val="bg1"/>
                </a:solidFill>
                <a:latin typeface="Century Gothic" panose="020B0502020202020204" pitchFamily="34" charset="0"/>
              </a:rPr>
              <a:t>You need to think about what the </a:t>
            </a:r>
          </a:p>
          <a:p>
            <a:r>
              <a:rPr lang="en-US" altLang="en-US" sz="3600" b="1" dirty="0" smtClean="0">
                <a:solidFill>
                  <a:schemeClr val="bg1"/>
                </a:solidFill>
                <a:latin typeface="Century Gothic" panose="020B0502020202020204" pitchFamily="34" charset="0"/>
              </a:rPr>
              <a:t>Bible is saying to you and believe</a:t>
            </a:r>
          </a:p>
          <a:p>
            <a:r>
              <a:rPr lang="en-US" altLang="en-US" sz="3600" b="1" dirty="0" smtClean="0">
                <a:solidFill>
                  <a:schemeClr val="bg1"/>
                </a:solidFill>
                <a:latin typeface="Century Gothic" panose="020B0502020202020204" pitchFamily="34" charset="0"/>
              </a:rPr>
              <a:t>it with the faith God is giving you.</a:t>
            </a:r>
          </a:p>
        </p:txBody>
      </p:sp>
      <p:pic>
        <p:nvPicPr>
          <p:cNvPr id="9" name="Picture 8" descr="thinkinggggggggggggggg.jpg"/>
          <p:cNvPicPr>
            <a:picLocks noChangeAspect="1"/>
          </p:cNvPicPr>
          <p:nvPr/>
        </p:nvPicPr>
        <p:blipFill>
          <a:blip r:embed="rId2"/>
          <a:stretch>
            <a:fillRect/>
          </a:stretch>
        </p:blipFill>
        <p:spPr>
          <a:xfrm>
            <a:off x="8244840" y="1223010"/>
            <a:ext cx="3337125" cy="2381250"/>
          </a:xfrm>
          <a:prstGeom prst="rect">
            <a:avLst/>
          </a:prstGeom>
        </p:spPr>
      </p:pic>
      <p:sp>
        <p:nvSpPr>
          <p:cNvPr id="10" name="Rectangle 9"/>
          <p:cNvSpPr/>
          <p:nvPr/>
        </p:nvSpPr>
        <p:spPr>
          <a:xfrm>
            <a:off x="375678" y="3217362"/>
            <a:ext cx="11405644" cy="646331"/>
          </a:xfrm>
          <a:prstGeom prst="rect">
            <a:avLst/>
          </a:prstGeom>
        </p:spPr>
        <p:txBody>
          <a:bodyPr wrap="square">
            <a:spAutoFit/>
          </a:bodyPr>
          <a:lstStyle/>
          <a:p>
            <a:r>
              <a:rPr lang="en-US" sz="3600" dirty="0" smtClean="0">
                <a:solidFill>
                  <a:srgbClr val="FFFF00"/>
                </a:solidFill>
                <a:latin typeface="Arial Black" pitchFamily="34" charset="0"/>
                <a:cs typeface="Arial" pitchFamily="34" charset="0"/>
              </a:rPr>
              <a:t>“…God was manifest in the flesh…”</a:t>
            </a:r>
            <a:r>
              <a:rPr lang="en-US" altLang="en-US" sz="3600" dirty="0" smtClean="0">
                <a:solidFill>
                  <a:schemeClr val="bg1"/>
                </a:solidFill>
                <a:latin typeface="Arial Black" pitchFamily="34" charset="0"/>
                <a:cs typeface="Arial" pitchFamily="34" charset="0"/>
              </a:rPr>
              <a:t> </a:t>
            </a:r>
            <a:r>
              <a:rPr lang="en-US" sz="3200" dirty="0" smtClean="0">
                <a:solidFill>
                  <a:schemeClr val="bg1"/>
                </a:solidFill>
                <a:latin typeface="Arial" pitchFamily="34" charset="0"/>
                <a:cs typeface="Arial" pitchFamily="34" charset="0"/>
              </a:rPr>
              <a:t>1 Tim. 3:16</a:t>
            </a:r>
            <a:endParaRPr lang="en-US" altLang="en-US" sz="3200" b="1" dirty="0" smtClean="0">
              <a:solidFill>
                <a:schemeClr val="bg1"/>
              </a:solidFill>
              <a:latin typeface="Century Gothic" panose="020B0502020202020204" pitchFamily="34" charset="0"/>
            </a:endParaRPr>
          </a:p>
        </p:txBody>
      </p:sp>
      <p:sp>
        <p:nvSpPr>
          <p:cNvPr id="11" name="Rectangle 10"/>
          <p:cNvSpPr/>
          <p:nvPr/>
        </p:nvSpPr>
        <p:spPr>
          <a:xfrm>
            <a:off x="697758" y="3926217"/>
            <a:ext cx="10812587" cy="1200329"/>
          </a:xfrm>
          <a:prstGeom prst="rect">
            <a:avLst/>
          </a:prstGeom>
        </p:spPr>
        <p:txBody>
          <a:bodyPr wrap="square">
            <a:spAutoFit/>
          </a:bodyPr>
          <a:lstStyle/>
          <a:p>
            <a:r>
              <a:rPr lang="en-US" altLang="en-US" sz="3600" b="1" dirty="0" smtClean="0">
                <a:solidFill>
                  <a:schemeClr val="bg1"/>
                </a:solidFill>
                <a:latin typeface="Century Gothic" panose="020B0502020202020204" pitchFamily="34" charset="0"/>
              </a:rPr>
              <a:t>Who are you going to believe? Some friend, some teacher, some book?</a:t>
            </a:r>
          </a:p>
        </p:txBody>
      </p:sp>
      <p:sp>
        <p:nvSpPr>
          <p:cNvPr id="12" name="Rectangle 11"/>
          <p:cNvSpPr/>
          <p:nvPr/>
        </p:nvSpPr>
        <p:spPr>
          <a:xfrm>
            <a:off x="699326" y="5049598"/>
            <a:ext cx="10812587" cy="1200329"/>
          </a:xfrm>
          <a:prstGeom prst="rect">
            <a:avLst/>
          </a:prstGeom>
        </p:spPr>
        <p:txBody>
          <a:bodyPr wrap="square">
            <a:spAutoFit/>
          </a:bodyPr>
          <a:lstStyle/>
          <a:p>
            <a:r>
              <a:rPr lang="en-US" altLang="en-US" sz="3600" b="1" dirty="0" smtClean="0">
                <a:solidFill>
                  <a:schemeClr val="bg1"/>
                </a:solidFill>
                <a:latin typeface="Century Gothic" panose="020B0502020202020204" pitchFamily="34" charset="0"/>
              </a:rPr>
              <a:t>You better put your faith and trust in the Word of God, the Bible. Your destiny depends on it.</a:t>
            </a: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8" presetClass="entr" presetSubtype="32"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amond(out)">
                                      <p:cBhvr>
                                        <p:cTn id="10" dur="2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696190" y="1196632"/>
            <a:ext cx="10812587" cy="584775"/>
          </a:xfrm>
          <a:prstGeom prst="rect">
            <a:avLst/>
          </a:prstGeom>
        </p:spPr>
        <p:txBody>
          <a:bodyPr wrap="square">
            <a:spAutoFit/>
          </a:bodyPr>
          <a:lstStyle/>
          <a:p>
            <a:pPr hangingPunct="0"/>
            <a:r>
              <a:rPr lang="en-US" altLang="en-US" sz="3200" b="1" dirty="0">
                <a:solidFill>
                  <a:schemeClr val="bg1"/>
                </a:solidFill>
                <a:latin typeface="Century Gothic" panose="020B0502020202020204" pitchFamily="34" charset="0"/>
              </a:rPr>
              <a:t> </a:t>
            </a:r>
            <a:r>
              <a:rPr lang="en-US" altLang="en-US" sz="3200" b="1" dirty="0" smtClean="0">
                <a:solidFill>
                  <a:schemeClr val="bg1"/>
                </a:solidFill>
                <a:latin typeface="Arial Black" pitchFamily="34" charset="0"/>
              </a:rPr>
              <a:t>I</a:t>
            </a:r>
            <a:r>
              <a:rPr lang="en-US" sz="3200" b="1" dirty="0" smtClean="0">
                <a:solidFill>
                  <a:schemeClr val="bg1"/>
                </a:solidFill>
                <a:latin typeface="Arial Black" pitchFamily="34" charset="0"/>
              </a:rPr>
              <a:t>V</a:t>
            </a:r>
            <a:r>
              <a:rPr lang="en-US" sz="3200" b="1" dirty="0" smtClean="0">
                <a:solidFill>
                  <a:schemeClr val="bg1"/>
                </a:solidFill>
              </a:rPr>
              <a:t>. JESUS WAS GOD IN A HUMAN BODY.</a:t>
            </a:r>
            <a:endParaRPr lang="en-US" sz="3200" dirty="0">
              <a:solidFill>
                <a:schemeClr val="bg1"/>
              </a:solidFill>
            </a:endParaRPr>
          </a:p>
        </p:txBody>
      </p:sp>
      <p:sp>
        <p:nvSpPr>
          <p:cNvPr id="9" name="Rectangle 8"/>
          <p:cNvSpPr/>
          <p:nvPr/>
        </p:nvSpPr>
        <p:spPr>
          <a:xfrm>
            <a:off x="879070" y="1790992"/>
            <a:ext cx="10812587" cy="584775"/>
          </a:xfrm>
          <a:prstGeom prst="rect">
            <a:avLst/>
          </a:prstGeom>
        </p:spPr>
        <p:txBody>
          <a:bodyPr wrap="square">
            <a:spAutoFit/>
          </a:bodyPr>
          <a:lstStyle/>
          <a:p>
            <a:pPr hangingPunct="0"/>
            <a:r>
              <a:rPr lang="en-US" sz="3200" b="1" dirty="0" smtClean="0">
                <a:solidFill>
                  <a:schemeClr val="bg1"/>
                </a:solidFill>
              </a:rPr>
              <a:t>1. As seen in the Old Testament.</a:t>
            </a:r>
            <a:endParaRPr lang="en-US" sz="3200" dirty="0">
              <a:solidFill>
                <a:schemeClr val="bg1"/>
              </a:solidFill>
            </a:endParaRPr>
          </a:p>
        </p:txBody>
      </p:sp>
      <p:sp>
        <p:nvSpPr>
          <p:cNvPr id="11" name="Rectangle 10"/>
          <p:cNvSpPr/>
          <p:nvPr/>
        </p:nvSpPr>
        <p:spPr>
          <a:xfrm>
            <a:off x="751888" y="2429658"/>
            <a:ext cx="9987050" cy="2554545"/>
          </a:xfrm>
          <a:prstGeom prst="rect">
            <a:avLst/>
          </a:prstGeom>
        </p:spPr>
        <p:txBody>
          <a:bodyPr wrap="square">
            <a:spAutoFit/>
          </a:bodyPr>
          <a:lstStyle/>
          <a:p>
            <a:pPr hangingPunct="0"/>
            <a:r>
              <a:rPr lang="en-US" sz="3200" b="1" dirty="0" smtClean="0">
                <a:solidFill>
                  <a:schemeClr val="bg1"/>
                </a:solidFill>
              </a:rPr>
              <a:t>Isaiah said, </a:t>
            </a:r>
            <a:r>
              <a:rPr lang="en-US" sz="3200" b="1" dirty="0" smtClean="0">
                <a:solidFill>
                  <a:srgbClr val="FFFF00"/>
                </a:solidFill>
              </a:rPr>
              <a:t>“His name shall be called Wonderful, Counselor, Mighty God, Everlasting Father, the Prince of Peace.”</a:t>
            </a:r>
            <a:r>
              <a:rPr lang="en-US" sz="3200" b="1" dirty="0" smtClean="0">
                <a:solidFill>
                  <a:schemeClr val="bg1"/>
                </a:solidFill>
              </a:rPr>
              <a:t> (Isa. 9:6)   </a:t>
            </a:r>
          </a:p>
          <a:p>
            <a:pPr hangingPunct="0"/>
            <a:r>
              <a:rPr lang="en-US" sz="3200" b="1" dirty="0" smtClean="0">
                <a:solidFill>
                  <a:schemeClr val="bg1"/>
                </a:solidFill>
              </a:rPr>
              <a:t>Daniel said of Him, </a:t>
            </a:r>
            <a:r>
              <a:rPr lang="en-US" sz="3200" b="1" dirty="0" smtClean="0">
                <a:solidFill>
                  <a:srgbClr val="FFFF00"/>
                </a:solidFill>
              </a:rPr>
              <a:t>“Behold one like the Son of Man came with clouds of Heaven.” </a:t>
            </a:r>
            <a:r>
              <a:rPr lang="en-US" sz="3200" b="1" dirty="0" smtClean="0">
                <a:solidFill>
                  <a:schemeClr val="bg1"/>
                </a:solidFill>
              </a:rPr>
              <a:t>(Dan. 7:13)</a:t>
            </a:r>
            <a:endParaRPr lang="en-US" sz="3200" dirty="0">
              <a:solidFill>
                <a:schemeClr val="bg1"/>
              </a:solidFill>
            </a:endParaRPr>
          </a:p>
        </p:txBody>
      </p:sp>
      <p:sp>
        <p:nvSpPr>
          <p:cNvPr id="7" name="Rectangle 6"/>
          <p:cNvSpPr/>
          <p:nvPr/>
        </p:nvSpPr>
        <p:spPr>
          <a:xfrm>
            <a:off x="2809225" y="0"/>
            <a:ext cx="5112298"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MORE BIBLE FACTS</a:t>
            </a:r>
            <a:endParaRPr lang="en-US" altLang="en-US" sz="5400" b="1" dirty="0">
              <a:solidFill>
                <a:srgbClr val="C00000"/>
              </a:solidFill>
              <a:latin typeface="Century Gothic" panose="020B0502020202020204" pitchFamily="34" charset="0"/>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696190" y="960957"/>
            <a:ext cx="10812587" cy="584775"/>
          </a:xfrm>
          <a:prstGeom prst="rect">
            <a:avLst/>
          </a:prstGeom>
        </p:spPr>
        <p:txBody>
          <a:bodyPr wrap="square">
            <a:spAutoFit/>
          </a:bodyPr>
          <a:lstStyle/>
          <a:p>
            <a:pPr hangingPunct="0"/>
            <a:r>
              <a:rPr lang="en-US" altLang="en-US" sz="3200" b="1" dirty="0">
                <a:solidFill>
                  <a:schemeClr val="bg1"/>
                </a:solidFill>
                <a:latin typeface="Century Gothic" panose="020B0502020202020204" pitchFamily="34" charset="0"/>
              </a:rPr>
              <a:t> </a:t>
            </a:r>
            <a:r>
              <a:rPr lang="en-US" altLang="en-US" sz="3200" b="1" dirty="0" smtClean="0">
                <a:solidFill>
                  <a:schemeClr val="bg1"/>
                </a:solidFill>
                <a:latin typeface="Century Gothic" panose="020B0502020202020204" pitchFamily="34" charset="0"/>
              </a:rPr>
              <a:t>IV</a:t>
            </a:r>
            <a:r>
              <a:rPr lang="en-US" sz="3200" b="1" dirty="0" smtClean="0">
                <a:solidFill>
                  <a:schemeClr val="bg1"/>
                </a:solidFill>
              </a:rPr>
              <a:t>. JESUS WAS GOD IN A HUMAN BODY.</a:t>
            </a:r>
            <a:endParaRPr lang="en-US" sz="3200" dirty="0">
              <a:solidFill>
                <a:schemeClr val="bg1"/>
              </a:solidFill>
            </a:endParaRPr>
          </a:p>
        </p:txBody>
      </p:sp>
      <p:sp>
        <p:nvSpPr>
          <p:cNvPr id="9" name="Rectangle 8"/>
          <p:cNvSpPr/>
          <p:nvPr/>
        </p:nvSpPr>
        <p:spPr>
          <a:xfrm>
            <a:off x="879070" y="1423339"/>
            <a:ext cx="10812587" cy="584775"/>
          </a:xfrm>
          <a:prstGeom prst="rect">
            <a:avLst/>
          </a:prstGeom>
        </p:spPr>
        <p:txBody>
          <a:bodyPr wrap="square">
            <a:spAutoFit/>
          </a:bodyPr>
          <a:lstStyle/>
          <a:p>
            <a:pPr hangingPunct="0"/>
            <a:r>
              <a:rPr lang="en-US" sz="3200" b="1" dirty="0" smtClean="0">
                <a:solidFill>
                  <a:schemeClr val="bg1"/>
                </a:solidFill>
              </a:rPr>
              <a:t>1. As seen in the Old Testament.</a:t>
            </a:r>
            <a:endParaRPr lang="en-US" sz="3200" dirty="0">
              <a:solidFill>
                <a:schemeClr val="bg1"/>
              </a:solidFill>
            </a:endParaRPr>
          </a:p>
        </p:txBody>
      </p:sp>
      <p:sp>
        <p:nvSpPr>
          <p:cNvPr id="11" name="Rectangle 10"/>
          <p:cNvSpPr/>
          <p:nvPr/>
        </p:nvSpPr>
        <p:spPr>
          <a:xfrm>
            <a:off x="883866" y="1864038"/>
            <a:ext cx="9987050" cy="584775"/>
          </a:xfrm>
          <a:prstGeom prst="rect">
            <a:avLst/>
          </a:prstGeom>
        </p:spPr>
        <p:txBody>
          <a:bodyPr wrap="square">
            <a:spAutoFit/>
          </a:bodyPr>
          <a:lstStyle/>
          <a:p>
            <a:pPr hangingPunct="0"/>
            <a:r>
              <a:rPr lang="en-US" sz="3200" b="1" dirty="0" smtClean="0">
                <a:solidFill>
                  <a:schemeClr val="bg1"/>
                </a:solidFill>
              </a:rPr>
              <a:t>2. As seen in the Gospels.</a:t>
            </a:r>
            <a:endParaRPr lang="en-US" sz="3200" dirty="0">
              <a:solidFill>
                <a:schemeClr val="bg1"/>
              </a:solidFill>
            </a:endParaRPr>
          </a:p>
        </p:txBody>
      </p:sp>
      <p:sp>
        <p:nvSpPr>
          <p:cNvPr id="7" name="Rectangle 6"/>
          <p:cNvSpPr/>
          <p:nvPr/>
        </p:nvSpPr>
        <p:spPr>
          <a:xfrm>
            <a:off x="2809225" y="0"/>
            <a:ext cx="5112298"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MORE BIBLE FACTS</a:t>
            </a:r>
            <a:endParaRPr lang="en-US" altLang="en-US" sz="5400" b="1" dirty="0">
              <a:solidFill>
                <a:srgbClr val="C00000"/>
              </a:solidFill>
              <a:latin typeface="Century Gothic" panose="020B0502020202020204" pitchFamily="34" charset="0"/>
            </a:endParaRPr>
          </a:p>
        </p:txBody>
      </p:sp>
      <p:sp>
        <p:nvSpPr>
          <p:cNvPr id="10" name="Rectangle 9"/>
          <p:cNvSpPr/>
          <p:nvPr/>
        </p:nvSpPr>
        <p:spPr>
          <a:xfrm>
            <a:off x="876007" y="2318102"/>
            <a:ext cx="10760936" cy="584775"/>
          </a:xfrm>
          <a:prstGeom prst="rect">
            <a:avLst/>
          </a:prstGeom>
        </p:spPr>
        <p:txBody>
          <a:bodyPr wrap="square">
            <a:spAutoFit/>
          </a:bodyPr>
          <a:lstStyle/>
          <a:p>
            <a:pPr hangingPunct="0"/>
            <a:r>
              <a:rPr lang="en-US" sz="3200" b="1" dirty="0" smtClean="0">
                <a:solidFill>
                  <a:schemeClr val="bg1"/>
                </a:solidFill>
              </a:rPr>
              <a:t>	A. </a:t>
            </a:r>
            <a:r>
              <a:rPr lang="en-US" sz="3200" b="1" dirty="0" smtClean="0">
                <a:solidFill>
                  <a:schemeClr val="bg1"/>
                </a:solidFill>
              </a:rPr>
              <a:t>He is </a:t>
            </a:r>
            <a:r>
              <a:rPr lang="en-US" sz="3200" b="1" dirty="0" smtClean="0">
                <a:solidFill>
                  <a:schemeClr val="bg1"/>
                </a:solidFill>
              </a:rPr>
              <a:t>Omnipotence. Meaning - </a:t>
            </a:r>
            <a:r>
              <a:rPr lang="en-US" sz="3200" b="1" dirty="0" smtClean="0">
                <a:solidFill>
                  <a:srgbClr val="FFFF00"/>
                </a:solidFill>
              </a:rPr>
              <a:t>Jesus is all powerful</a:t>
            </a:r>
            <a:r>
              <a:rPr lang="en-US" sz="3200" b="1" dirty="0" smtClean="0">
                <a:solidFill>
                  <a:schemeClr val="bg1"/>
                </a:solidFill>
              </a:rPr>
              <a:t>.</a:t>
            </a:r>
            <a:endParaRPr lang="en-US" sz="3200" dirty="0">
              <a:solidFill>
                <a:schemeClr val="bg1"/>
              </a:solidFill>
            </a:endParaRPr>
          </a:p>
        </p:txBody>
      </p:sp>
      <p:sp>
        <p:nvSpPr>
          <p:cNvPr id="12" name="Rectangle 11"/>
          <p:cNvSpPr/>
          <p:nvPr/>
        </p:nvSpPr>
        <p:spPr>
          <a:xfrm>
            <a:off x="443060" y="2780895"/>
            <a:ext cx="11302737" cy="3539430"/>
          </a:xfrm>
          <a:prstGeom prst="rect">
            <a:avLst/>
          </a:prstGeom>
        </p:spPr>
        <p:txBody>
          <a:bodyPr wrap="square">
            <a:spAutoFit/>
          </a:bodyPr>
          <a:lstStyle/>
          <a:p>
            <a:pPr hangingPunct="0"/>
            <a:r>
              <a:rPr lang="en-US" sz="3200" b="1" dirty="0" smtClean="0">
                <a:solidFill>
                  <a:schemeClr val="bg1"/>
                </a:solidFill>
              </a:rPr>
              <a:t>He had </a:t>
            </a:r>
            <a:r>
              <a:rPr lang="en-US" sz="3200" b="1" dirty="0" smtClean="0">
                <a:solidFill>
                  <a:srgbClr val="FFFF00"/>
                </a:solidFill>
              </a:rPr>
              <a:t>power over disease</a:t>
            </a:r>
            <a:r>
              <a:rPr lang="en-US" sz="3200" b="1" dirty="0" smtClean="0">
                <a:solidFill>
                  <a:schemeClr val="bg1"/>
                </a:solidFill>
              </a:rPr>
              <a:t>. He </a:t>
            </a:r>
            <a:r>
              <a:rPr lang="en-US" sz="3200" b="1" dirty="0" smtClean="0">
                <a:solidFill>
                  <a:srgbClr val="FFFF00"/>
                </a:solidFill>
              </a:rPr>
              <a:t>healed</a:t>
            </a:r>
            <a:r>
              <a:rPr lang="en-US" sz="3200" b="1" dirty="0" smtClean="0">
                <a:solidFill>
                  <a:schemeClr val="bg1"/>
                </a:solidFill>
              </a:rPr>
              <a:t> the lepers. He </a:t>
            </a:r>
            <a:r>
              <a:rPr lang="en-US" sz="3200" b="1" dirty="0" smtClean="0">
                <a:solidFill>
                  <a:srgbClr val="FFFF00"/>
                </a:solidFill>
              </a:rPr>
              <a:t>gave sight</a:t>
            </a:r>
            <a:r>
              <a:rPr lang="en-US" sz="3200" b="1" dirty="0" smtClean="0">
                <a:solidFill>
                  <a:schemeClr val="bg1"/>
                </a:solidFill>
              </a:rPr>
              <a:t> to the blind. He </a:t>
            </a:r>
            <a:r>
              <a:rPr lang="en-US" sz="3200" b="1" dirty="0" smtClean="0">
                <a:solidFill>
                  <a:srgbClr val="FFFF00"/>
                </a:solidFill>
              </a:rPr>
              <a:t>raised up </a:t>
            </a:r>
            <a:r>
              <a:rPr lang="en-US" sz="3200" b="1" dirty="0" smtClean="0">
                <a:solidFill>
                  <a:schemeClr val="bg1"/>
                </a:solidFill>
              </a:rPr>
              <a:t>the man at the pool of Bethesda. He had </a:t>
            </a:r>
            <a:r>
              <a:rPr lang="en-US" sz="3200" b="1" dirty="0" smtClean="0">
                <a:solidFill>
                  <a:srgbClr val="FFFF00"/>
                </a:solidFill>
              </a:rPr>
              <a:t>power over demons</a:t>
            </a:r>
            <a:r>
              <a:rPr lang="en-US" sz="3200" b="1" dirty="0" smtClean="0">
                <a:solidFill>
                  <a:schemeClr val="bg1"/>
                </a:solidFill>
              </a:rPr>
              <a:t>. </a:t>
            </a:r>
            <a:r>
              <a:rPr lang="en-US" sz="3200" b="1" dirty="0" smtClean="0">
                <a:solidFill>
                  <a:srgbClr val="FFFF00"/>
                </a:solidFill>
              </a:rPr>
              <a:t>He cast out </a:t>
            </a:r>
            <a:r>
              <a:rPr lang="en-US" sz="3200" b="1" dirty="0" smtClean="0">
                <a:solidFill>
                  <a:schemeClr val="bg1"/>
                </a:solidFill>
              </a:rPr>
              <a:t>the legion of devils into the pigs. He had </a:t>
            </a:r>
            <a:r>
              <a:rPr lang="en-US" sz="3200" b="1" dirty="0" smtClean="0">
                <a:solidFill>
                  <a:srgbClr val="FFFF00"/>
                </a:solidFill>
              </a:rPr>
              <a:t>power over death</a:t>
            </a:r>
            <a:r>
              <a:rPr lang="en-US" sz="3200" b="1" dirty="0" smtClean="0">
                <a:solidFill>
                  <a:schemeClr val="bg1"/>
                </a:solidFill>
              </a:rPr>
              <a:t>. He </a:t>
            </a:r>
            <a:r>
              <a:rPr lang="en-US" sz="3200" b="1" dirty="0" smtClean="0">
                <a:solidFill>
                  <a:srgbClr val="FFFF00"/>
                </a:solidFill>
              </a:rPr>
              <a:t>raised</a:t>
            </a:r>
            <a:r>
              <a:rPr lang="en-US" sz="3200" b="1" dirty="0" smtClean="0">
                <a:solidFill>
                  <a:schemeClr val="bg1"/>
                </a:solidFill>
              </a:rPr>
              <a:t> </a:t>
            </a:r>
            <a:r>
              <a:rPr lang="en-US" sz="3200" b="1" dirty="0" err="1" smtClean="0">
                <a:solidFill>
                  <a:schemeClr val="bg1"/>
                </a:solidFill>
              </a:rPr>
              <a:t>Jarius’s</a:t>
            </a:r>
            <a:r>
              <a:rPr lang="en-US" sz="3200" b="1" dirty="0" smtClean="0">
                <a:solidFill>
                  <a:schemeClr val="bg1"/>
                </a:solidFill>
              </a:rPr>
              <a:t> daughter, the widow’s son, and Lazarus. His power was not limited by distance. He </a:t>
            </a:r>
            <a:r>
              <a:rPr lang="en-US" sz="3200" b="1" dirty="0" smtClean="0">
                <a:solidFill>
                  <a:srgbClr val="FFFF00"/>
                </a:solidFill>
              </a:rPr>
              <a:t>healed</a:t>
            </a:r>
            <a:r>
              <a:rPr lang="en-US" sz="3200" b="1" dirty="0" smtClean="0">
                <a:solidFill>
                  <a:schemeClr val="bg1"/>
                </a:solidFill>
              </a:rPr>
              <a:t> a mans son who was miles away from the place where He commanded the healing. </a:t>
            </a:r>
            <a:endParaRPr lang="en-US" sz="3200" dirty="0">
              <a:solidFill>
                <a:schemeClr val="bg1"/>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ssolv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dissolve">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0" grpId="0"/>
      <p:bldP spid="1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696190" y="960957"/>
            <a:ext cx="10812587" cy="584775"/>
          </a:xfrm>
          <a:prstGeom prst="rect">
            <a:avLst/>
          </a:prstGeom>
        </p:spPr>
        <p:txBody>
          <a:bodyPr wrap="square">
            <a:spAutoFit/>
          </a:bodyPr>
          <a:lstStyle/>
          <a:p>
            <a:pPr hangingPunct="0"/>
            <a:r>
              <a:rPr lang="en-US" altLang="en-US" sz="3200" b="1" dirty="0">
                <a:solidFill>
                  <a:schemeClr val="bg1"/>
                </a:solidFill>
                <a:latin typeface="Century Gothic" panose="020B0502020202020204" pitchFamily="34" charset="0"/>
              </a:rPr>
              <a:t> </a:t>
            </a:r>
            <a:r>
              <a:rPr lang="en-US" altLang="en-US" sz="3200" b="1" dirty="0" smtClean="0">
                <a:solidFill>
                  <a:schemeClr val="bg1"/>
                </a:solidFill>
                <a:latin typeface="Century Gothic" panose="020B0502020202020204" pitchFamily="34" charset="0"/>
              </a:rPr>
              <a:t>IV</a:t>
            </a:r>
            <a:r>
              <a:rPr lang="en-US" sz="3200" b="1" dirty="0" smtClean="0">
                <a:solidFill>
                  <a:schemeClr val="bg1"/>
                </a:solidFill>
              </a:rPr>
              <a:t>. JESUS WAS GOD IN A HUMAN BODY.</a:t>
            </a:r>
            <a:endParaRPr lang="en-US" sz="3200" dirty="0">
              <a:solidFill>
                <a:schemeClr val="bg1"/>
              </a:solidFill>
            </a:endParaRPr>
          </a:p>
        </p:txBody>
      </p:sp>
      <p:sp>
        <p:nvSpPr>
          <p:cNvPr id="9" name="Rectangle 8"/>
          <p:cNvSpPr/>
          <p:nvPr/>
        </p:nvSpPr>
        <p:spPr>
          <a:xfrm>
            <a:off x="879070" y="1423339"/>
            <a:ext cx="10812587" cy="584775"/>
          </a:xfrm>
          <a:prstGeom prst="rect">
            <a:avLst/>
          </a:prstGeom>
        </p:spPr>
        <p:txBody>
          <a:bodyPr wrap="square">
            <a:spAutoFit/>
          </a:bodyPr>
          <a:lstStyle/>
          <a:p>
            <a:pPr hangingPunct="0"/>
            <a:r>
              <a:rPr lang="en-US" sz="3200" b="1" dirty="0" smtClean="0">
                <a:solidFill>
                  <a:schemeClr val="bg1"/>
                </a:solidFill>
              </a:rPr>
              <a:t>1. As seen in the Old Testament.</a:t>
            </a:r>
            <a:endParaRPr lang="en-US" sz="3200" dirty="0">
              <a:solidFill>
                <a:schemeClr val="bg1"/>
              </a:solidFill>
            </a:endParaRPr>
          </a:p>
        </p:txBody>
      </p:sp>
      <p:sp>
        <p:nvSpPr>
          <p:cNvPr id="11" name="Rectangle 10"/>
          <p:cNvSpPr/>
          <p:nvPr/>
        </p:nvSpPr>
        <p:spPr>
          <a:xfrm>
            <a:off x="883866" y="1864038"/>
            <a:ext cx="9987050" cy="584775"/>
          </a:xfrm>
          <a:prstGeom prst="rect">
            <a:avLst/>
          </a:prstGeom>
        </p:spPr>
        <p:txBody>
          <a:bodyPr wrap="square">
            <a:spAutoFit/>
          </a:bodyPr>
          <a:lstStyle/>
          <a:p>
            <a:pPr hangingPunct="0"/>
            <a:r>
              <a:rPr lang="en-US" sz="3200" b="1" dirty="0" smtClean="0">
                <a:solidFill>
                  <a:schemeClr val="bg1"/>
                </a:solidFill>
              </a:rPr>
              <a:t>2. As seen in the Gospels.</a:t>
            </a:r>
            <a:endParaRPr lang="en-US" sz="3200" dirty="0">
              <a:solidFill>
                <a:schemeClr val="bg1"/>
              </a:solidFill>
            </a:endParaRPr>
          </a:p>
        </p:txBody>
      </p:sp>
      <p:sp>
        <p:nvSpPr>
          <p:cNvPr id="7" name="Rectangle 6"/>
          <p:cNvSpPr/>
          <p:nvPr/>
        </p:nvSpPr>
        <p:spPr>
          <a:xfrm>
            <a:off x="2809225" y="0"/>
            <a:ext cx="5112298"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MORE BIBLE FACTS</a:t>
            </a:r>
            <a:endParaRPr lang="en-US" altLang="en-US" sz="5400" b="1" dirty="0">
              <a:solidFill>
                <a:srgbClr val="C00000"/>
              </a:solidFill>
              <a:latin typeface="Century Gothic" panose="020B0502020202020204" pitchFamily="34" charset="0"/>
            </a:endParaRPr>
          </a:p>
        </p:txBody>
      </p:sp>
      <p:sp>
        <p:nvSpPr>
          <p:cNvPr id="10" name="Rectangle 9"/>
          <p:cNvSpPr/>
          <p:nvPr/>
        </p:nvSpPr>
        <p:spPr>
          <a:xfrm>
            <a:off x="876007" y="2318102"/>
            <a:ext cx="9987050" cy="584775"/>
          </a:xfrm>
          <a:prstGeom prst="rect">
            <a:avLst/>
          </a:prstGeom>
        </p:spPr>
        <p:txBody>
          <a:bodyPr wrap="square">
            <a:spAutoFit/>
          </a:bodyPr>
          <a:lstStyle/>
          <a:p>
            <a:pPr hangingPunct="0"/>
            <a:r>
              <a:rPr lang="en-US" sz="3200" b="1" dirty="0" smtClean="0">
                <a:solidFill>
                  <a:schemeClr val="bg1"/>
                </a:solidFill>
              </a:rPr>
              <a:t>     A. His Omnipotence.   Meaning - </a:t>
            </a:r>
            <a:r>
              <a:rPr lang="en-US" sz="3200" b="1" dirty="0" smtClean="0">
                <a:solidFill>
                  <a:srgbClr val="FFFF00"/>
                </a:solidFill>
              </a:rPr>
              <a:t>Jesus is all powerful</a:t>
            </a:r>
            <a:r>
              <a:rPr lang="en-US" sz="3200" b="1" dirty="0" smtClean="0">
                <a:solidFill>
                  <a:schemeClr val="bg1"/>
                </a:solidFill>
              </a:rPr>
              <a:t>.</a:t>
            </a:r>
            <a:endParaRPr lang="en-US" sz="3200" dirty="0">
              <a:solidFill>
                <a:schemeClr val="bg1"/>
              </a:solidFill>
            </a:endParaRPr>
          </a:p>
        </p:txBody>
      </p:sp>
      <p:sp>
        <p:nvSpPr>
          <p:cNvPr id="12" name="Rectangle 11"/>
          <p:cNvSpPr/>
          <p:nvPr/>
        </p:nvSpPr>
        <p:spPr>
          <a:xfrm>
            <a:off x="386499" y="3318570"/>
            <a:ext cx="11302737" cy="2062103"/>
          </a:xfrm>
          <a:prstGeom prst="rect">
            <a:avLst/>
          </a:prstGeom>
        </p:spPr>
        <p:txBody>
          <a:bodyPr wrap="square">
            <a:spAutoFit/>
          </a:bodyPr>
          <a:lstStyle/>
          <a:p>
            <a:pPr hangingPunct="0"/>
            <a:r>
              <a:rPr lang="en-US" sz="3200" b="1" dirty="0" smtClean="0">
                <a:solidFill>
                  <a:schemeClr val="bg1"/>
                </a:solidFill>
              </a:rPr>
              <a:t>Jesus </a:t>
            </a:r>
            <a:r>
              <a:rPr lang="en-US" sz="3200" b="1" dirty="0" smtClean="0">
                <a:solidFill>
                  <a:srgbClr val="FFFF00"/>
                </a:solidFill>
              </a:rPr>
              <a:t>saw</a:t>
            </a:r>
            <a:r>
              <a:rPr lang="en-US" sz="3200" b="1" dirty="0" smtClean="0">
                <a:solidFill>
                  <a:schemeClr val="bg1"/>
                </a:solidFill>
              </a:rPr>
              <a:t> Nathaniel under a tree miles away. He </a:t>
            </a:r>
            <a:r>
              <a:rPr lang="en-US" sz="3200" b="1" dirty="0" smtClean="0">
                <a:solidFill>
                  <a:srgbClr val="FFFF00"/>
                </a:solidFill>
              </a:rPr>
              <a:t>knew</a:t>
            </a:r>
            <a:r>
              <a:rPr lang="en-US" sz="3200" b="1" dirty="0" smtClean="0">
                <a:solidFill>
                  <a:schemeClr val="bg1"/>
                </a:solidFill>
              </a:rPr>
              <a:t> of the plot of Judas. He </a:t>
            </a:r>
            <a:r>
              <a:rPr lang="en-US" sz="3200" b="1" dirty="0" smtClean="0">
                <a:solidFill>
                  <a:srgbClr val="FFFF00"/>
                </a:solidFill>
              </a:rPr>
              <a:t>knew</a:t>
            </a:r>
            <a:r>
              <a:rPr lang="en-US" sz="3200" b="1" dirty="0" smtClean="0">
                <a:solidFill>
                  <a:schemeClr val="bg1"/>
                </a:solidFill>
              </a:rPr>
              <a:t> the condition of the hearts of the Pharisees.  He </a:t>
            </a:r>
            <a:r>
              <a:rPr lang="en-US" sz="3200" b="1" dirty="0" smtClean="0">
                <a:solidFill>
                  <a:srgbClr val="FFFF00"/>
                </a:solidFill>
              </a:rPr>
              <a:t>knew</a:t>
            </a:r>
            <a:r>
              <a:rPr lang="en-US" sz="3200" b="1" dirty="0" smtClean="0">
                <a:solidFill>
                  <a:schemeClr val="bg1"/>
                </a:solidFill>
              </a:rPr>
              <a:t> the thoughts of the scribes. He </a:t>
            </a:r>
            <a:r>
              <a:rPr lang="en-US" sz="3200" b="1" dirty="0" smtClean="0">
                <a:solidFill>
                  <a:srgbClr val="FFFF00"/>
                </a:solidFill>
              </a:rPr>
              <a:t>knew</a:t>
            </a:r>
            <a:r>
              <a:rPr lang="en-US" sz="3200" b="1" dirty="0" smtClean="0">
                <a:solidFill>
                  <a:schemeClr val="bg1"/>
                </a:solidFill>
              </a:rPr>
              <a:t> all about the woman at the well in Samaria.</a:t>
            </a:r>
            <a:endParaRPr lang="en-US" sz="3200" dirty="0">
              <a:solidFill>
                <a:schemeClr val="bg1"/>
              </a:solidFill>
            </a:endParaRPr>
          </a:p>
        </p:txBody>
      </p:sp>
      <p:sp>
        <p:nvSpPr>
          <p:cNvPr id="13" name="Rectangle 12"/>
          <p:cNvSpPr/>
          <p:nvPr/>
        </p:nvSpPr>
        <p:spPr>
          <a:xfrm>
            <a:off x="877574" y="2706177"/>
            <a:ext cx="10802235" cy="584775"/>
          </a:xfrm>
          <a:prstGeom prst="rect">
            <a:avLst/>
          </a:prstGeom>
        </p:spPr>
        <p:txBody>
          <a:bodyPr wrap="square">
            <a:spAutoFit/>
          </a:bodyPr>
          <a:lstStyle/>
          <a:p>
            <a:pPr hangingPunct="0"/>
            <a:r>
              <a:rPr lang="en-US" sz="3200" b="1" dirty="0" smtClean="0">
                <a:solidFill>
                  <a:schemeClr val="bg1"/>
                </a:solidFill>
              </a:rPr>
              <a:t>     B. His Omniscient.   Meaning - </a:t>
            </a:r>
            <a:r>
              <a:rPr lang="en-US" sz="3200" b="1" dirty="0" smtClean="0">
                <a:solidFill>
                  <a:srgbClr val="FFFF00"/>
                </a:solidFill>
              </a:rPr>
              <a:t>He knows everything.</a:t>
            </a:r>
            <a:endParaRPr lang="en-US" sz="3200" dirty="0">
              <a:solidFill>
                <a:srgbClr val="FFFF00"/>
              </a:solidFill>
            </a:endParaRPr>
          </a:p>
        </p:txBody>
      </p:sp>
      <p:sp>
        <p:nvSpPr>
          <p:cNvPr id="14" name="Rectangle 13"/>
          <p:cNvSpPr/>
          <p:nvPr/>
        </p:nvSpPr>
        <p:spPr>
          <a:xfrm>
            <a:off x="388067" y="5214965"/>
            <a:ext cx="11302737" cy="1077218"/>
          </a:xfrm>
          <a:prstGeom prst="rect">
            <a:avLst/>
          </a:prstGeom>
        </p:spPr>
        <p:txBody>
          <a:bodyPr wrap="square">
            <a:spAutoFit/>
          </a:bodyPr>
          <a:lstStyle/>
          <a:p>
            <a:pPr hangingPunct="0"/>
            <a:r>
              <a:rPr lang="en-US" sz="3200" b="1" dirty="0" smtClean="0">
                <a:solidFill>
                  <a:schemeClr val="bg1"/>
                </a:solidFill>
              </a:rPr>
              <a:t>Jesus </a:t>
            </a:r>
            <a:r>
              <a:rPr lang="en-US" sz="3200" b="1" dirty="0" smtClean="0">
                <a:solidFill>
                  <a:srgbClr val="FFFF00"/>
                </a:solidFill>
              </a:rPr>
              <a:t>even knows </a:t>
            </a:r>
            <a:r>
              <a:rPr lang="en-US" sz="3200" b="1" dirty="0" smtClean="0">
                <a:solidFill>
                  <a:schemeClr val="bg1"/>
                </a:solidFill>
              </a:rPr>
              <a:t>how many hairs that are on your head. </a:t>
            </a:r>
          </a:p>
          <a:p>
            <a:pPr hangingPunct="0"/>
            <a:r>
              <a:rPr lang="en-US" sz="3200" dirty="0" smtClean="0">
                <a:solidFill>
                  <a:schemeClr val="bg1"/>
                </a:solidFill>
              </a:rPr>
              <a:t>   “</a:t>
            </a:r>
            <a:r>
              <a:rPr lang="en-US" sz="3200" dirty="0" smtClean="0">
                <a:solidFill>
                  <a:srgbClr val="FFFF00"/>
                </a:solidFill>
              </a:rPr>
              <a:t>But the very hairs of your head are all numbered.” </a:t>
            </a:r>
            <a:r>
              <a:rPr lang="en-US" sz="3200" dirty="0" smtClean="0">
                <a:solidFill>
                  <a:schemeClr val="bg1"/>
                </a:solidFill>
              </a:rPr>
              <a:t>Matt. 10:30 </a:t>
            </a:r>
            <a:endParaRPr lang="en-US" sz="3200" dirty="0">
              <a:solidFill>
                <a:srgbClr val="FFFF00"/>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ssolve">
                                      <p:cBhvr>
                                        <p:cTn id="10" dur="500"/>
                                        <p:tgtEl>
                                          <p:spTgt spid="11"/>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ssolv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dissolv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dissolv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dissolve">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0" grpId="0"/>
      <p:bldP spid="12" grpId="0"/>
      <p:bldP spid="1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37842" y="4857350"/>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96190" y="1910834"/>
            <a:ext cx="10812587" cy="1938992"/>
          </a:xfrm>
          <a:prstGeom prst="rect">
            <a:avLst/>
          </a:prstGeom>
        </p:spPr>
        <p:txBody>
          <a:bodyPr wrap="square">
            <a:spAutoFit/>
          </a:bodyPr>
          <a:lstStyle/>
          <a:p>
            <a:pPr algn="ctr"/>
            <a:r>
              <a:rPr lang="en-US" sz="6000" b="1" dirty="0" smtClean="0">
                <a:latin typeface="Arial Black" pitchFamily="34" charset="0"/>
              </a:rPr>
              <a:t>WOULD PLEASE PRAY WITH ME?</a:t>
            </a:r>
            <a:endParaRPr lang="en-US" altLang="en-US" sz="6000" b="1" dirty="0" smtClean="0">
              <a:solidFill>
                <a:schemeClr val="bg1"/>
              </a:solidFill>
              <a:latin typeface="Century Gothic" panose="020B0502020202020204" pitchFamily="34" charset="0"/>
            </a:endParaRPr>
          </a:p>
        </p:txBody>
      </p:sp>
    </p:spTree>
    <p:extLst>
      <p:ext uri="{BB962C8B-B14F-4D97-AF65-F5344CB8AC3E}">
        <p14:creationId xmlns:p14="http://schemas.microsoft.com/office/powerpoint/2010/main" xmlns="" val="636267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amond(in)">
                                      <p:cBhvr>
                                        <p:cTn id="7" dur="500"/>
                                        <p:tgtEl>
                                          <p:spTgt spid="8">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982106"/>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696190" y="960957"/>
            <a:ext cx="10812587" cy="584775"/>
          </a:xfrm>
          <a:prstGeom prst="rect">
            <a:avLst/>
          </a:prstGeom>
        </p:spPr>
        <p:txBody>
          <a:bodyPr wrap="square">
            <a:spAutoFit/>
          </a:bodyPr>
          <a:lstStyle/>
          <a:p>
            <a:pPr hangingPunct="0"/>
            <a:r>
              <a:rPr lang="en-US" altLang="en-US" sz="3200" b="1" dirty="0">
                <a:solidFill>
                  <a:schemeClr val="bg1"/>
                </a:solidFill>
                <a:latin typeface="Century Gothic" panose="020B0502020202020204" pitchFamily="34" charset="0"/>
              </a:rPr>
              <a:t> </a:t>
            </a:r>
            <a:r>
              <a:rPr lang="en-US" altLang="en-US" sz="3200" b="1" dirty="0" smtClean="0">
                <a:solidFill>
                  <a:schemeClr val="bg1"/>
                </a:solidFill>
                <a:latin typeface="Century Gothic" panose="020B0502020202020204" pitchFamily="34" charset="0"/>
              </a:rPr>
              <a:t>IV</a:t>
            </a:r>
            <a:r>
              <a:rPr lang="en-US" sz="3200" b="1" dirty="0" smtClean="0">
                <a:solidFill>
                  <a:schemeClr val="bg1"/>
                </a:solidFill>
              </a:rPr>
              <a:t>. JESUS WAS GOD IN A HUMAN BODY.</a:t>
            </a:r>
            <a:endParaRPr lang="en-US" sz="3200" dirty="0">
              <a:solidFill>
                <a:schemeClr val="bg1"/>
              </a:solidFill>
            </a:endParaRPr>
          </a:p>
        </p:txBody>
      </p:sp>
      <p:sp>
        <p:nvSpPr>
          <p:cNvPr id="9" name="Rectangle 8"/>
          <p:cNvSpPr/>
          <p:nvPr/>
        </p:nvSpPr>
        <p:spPr>
          <a:xfrm>
            <a:off x="879070" y="1423339"/>
            <a:ext cx="10812587" cy="584775"/>
          </a:xfrm>
          <a:prstGeom prst="rect">
            <a:avLst/>
          </a:prstGeom>
        </p:spPr>
        <p:txBody>
          <a:bodyPr wrap="square">
            <a:spAutoFit/>
          </a:bodyPr>
          <a:lstStyle/>
          <a:p>
            <a:pPr hangingPunct="0"/>
            <a:r>
              <a:rPr lang="en-US" sz="3200" b="1" dirty="0" smtClean="0">
                <a:solidFill>
                  <a:schemeClr val="bg1"/>
                </a:solidFill>
              </a:rPr>
              <a:t>1. As seen in the Old Testament.</a:t>
            </a:r>
            <a:endParaRPr lang="en-US" sz="3200" dirty="0">
              <a:solidFill>
                <a:schemeClr val="bg1"/>
              </a:solidFill>
            </a:endParaRPr>
          </a:p>
        </p:txBody>
      </p:sp>
      <p:sp>
        <p:nvSpPr>
          <p:cNvPr id="11" name="Rectangle 10"/>
          <p:cNvSpPr/>
          <p:nvPr/>
        </p:nvSpPr>
        <p:spPr>
          <a:xfrm>
            <a:off x="883866" y="1864038"/>
            <a:ext cx="9987050" cy="584775"/>
          </a:xfrm>
          <a:prstGeom prst="rect">
            <a:avLst/>
          </a:prstGeom>
        </p:spPr>
        <p:txBody>
          <a:bodyPr wrap="square">
            <a:spAutoFit/>
          </a:bodyPr>
          <a:lstStyle/>
          <a:p>
            <a:pPr hangingPunct="0"/>
            <a:r>
              <a:rPr lang="en-US" sz="3200" b="1" dirty="0" smtClean="0">
                <a:solidFill>
                  <a:schemeClr val="bg1"/>
                </a:solidFill>
              </a:rPr>
              <a:t>2. As seen in the Gospels.</a:t>
            </a:r>
            <a:endParaRPr lang="en-US" sz="3200" dirty="0">
              <a:solidFill>
                <a:schemeClr val="bg1"/>
              </a:solidFill>
            </a:endParaRPr>
          </a:p>
        </p:txBody>
      </p:sp>
      <p:sp>
        <p:nvSpPr>
          <p:cNvPr id="7" name="Rectangle 6"/>
          <p:cNvSpPr/>
          <p:nvPr/>
        </p:nvSpPr>
        <p:spPr>
          <a:xfrm>
            <a:off x="2809225" y="0"/>
            <a:ext cx="5112298"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MORE BIBLE FACTS</a:t>
            </a:r>
            <a:endParaRPr lang="en-US" altLang="en-US" sz="5400" b="1" dirty="0">
              <a:solidFill>
                <a:srgbClr val="C00000"/>
              </a:solidFill>
              <a:latin typeface="Century Gothic" panose="020B0502020202020204" pitchFamily="34" charset="0"/>
            </a:endParaRPr>
          </a:p>
        </p:txBody>
      </p:sp>
      <p:sp>
        <p:nvSpPr>
          <p:cNvPr id="10" name="Rectangle 9"/>
          <p:cNvSpPr/>
          <p:nvPr/>
        </p:nvSpPr>
        <p:spPr>
          <a:xfrm>
            <a:off x="876007" y="2318102"/>
            <a:ext cx="9987050" cy="584775"/>
          </a:xfrm>
          <a:prstGeom prst="rect">
            <a:avLst/>
          </a:prstGeom>
        </p:spPr>
        <p:txBody>
          <a:bodyPr wrap="square">
            <a:spAutoFit/>
          </a:bodyPr>
          <a:lstStyle/>
          <a:p>
            <a:pPr hangingPunct="0"/>
            <a:r>
              <a:rPr lang="en-US" sz="3200" b="1" dirty="0" smtClean="0">
                <a:solidFill>
                  <a:schemeClr val="bg1"/>
                </a:solidFill>
              </a:rPr>
              <a:t>     A. His Omnipotence.   Meaning - </a:t>
            </a:r>
            <a:r>
              <a:rPr lang="en-US" sz="3200" b="1" dirty="0" smtClean="0">
                <a:solidFill>
                  <a:srgbClr val="FFFF00"/>
                </a:solidFill>
              </a:rPr>
              <a:t>Jesus is all powerful</a:t>
            </a:r>
            <a:r>
              <a:rPr lang="en-US" sz="3200" b="1" dirty="0" smtClean="0">
                <a:solidFill>
                  <a:schemeClr val="bg1"/>
                </a:solidFill>
              </a:rPr>
              <a:t>.</a:t>
            </a:r>
            <a:endParaRPr lang="en-US" sz="3200" dirty="0">
              <a:solidFill>
                <a:schemeClr val="bg1"/>
              </a:solidFill>
            </a:endParaRPr>
          </a:p>
        </p:txBody>
      </p:sp>
      <p:sp>
        <p:nvSpPr>
          <p:cNvPr id="12" name="Rectangle 11"/>
          <p:cNvSpPr/>
          <p:nvPr/>
        </p:nvSpPr>
        <p:spPr>
          <a:xfrm>
            <a:off x="433634" y="3092322"/>
            <a:ext cx="11302737" cy="584775"/>
          </a:xfrm>
          <a:prstGeom prst="rect">
            <a:avLst/>
          </a:prstGeom>
        </p:spPr>
        <p:txBody>
          <a:bodyPr wrap="square">
            <a:spAutoFit/>
          </a:bodyPr>
          <a:lstStyle/>
          <a:p>
            <a:pPr hangingPunct="0"/>
            <a:r>
              <a:rPr lang="en-US" sz="3200" b="1" dirty="0" smtClean="0">
                <a:solidFill>
                  <a:schemeClr val="bg1"/>
                </a:solidFill>
              </a:rPr>
              <a:t>	C. His Omnipresence.  Meaning - </a:t>
            </a:r>
            <a:r>
              <a:rPr lang="en-US" sz="3200" b="1" dirty="0" smtClean="0">
                <a:solidFill>
                  <a:srgbClr val="FFFF00"/>
                </a:solidFill>
              </a:rPr>
              <a:t>He is everywhere at once.</a:t>
            </a:r>
            <a:endParaRPr lang="en-US" sz="3200" dirty="0">
              <a:solidFill>
                <a:srgbClr val="FFFF00"/>
              </a:solidFill>
            </a:endParaRPr>
          </a:p>
        </p:txBody>
      </p:sp>
      <p:sp>
        <p:nvSpPr>
          <p:cNvPr id="13" name="Rectangle 12"/>
          <p:cNvSpPr/>
          <p:nvPr/>
        </p:nvSpPr>
        <p:spPr>
          <a:xfrm>
            <a:off x="877574" y="2706177"/>
            <a:ext cx="10802235" cy="584775"/>
          </a:xfrm>
          <a:prstGeom prst="rect">
            <a:avLst/>
          </a:prstGeom>
        </p:spPr>
        <p:txBody>
          <a:bodyPr wrap="square">
            <a:spAutoFit/>
          </a:bodyPr>
          <a:lstStyle/>
          <a:p>
            <a:pPr hangingPunct="0"/>
            <a:r>
              <a:rPr lang="en-US" sz="3200" b="1" dirty="0" smtClean="0">
                <a:solidFill>
                  <a:schemeClr val="bg1"/>
                </a:solidFill>
              </a:rPr>
              <a:t>     B. His Omniscient.       Meaning - </a:t>
            </a:r>
            <a:r>
              <a:rPr lang="en-US" sz="3200" b="1" dirty="0" smtClean="0">
                <a:solidFill>
                  <a:srgbClr val="FFFF00"/>
                </a:solidFill>
              </a:rPr>
              <a:t>He knows everything.</a:t>
            </a:r>
            <a:endParaRPr lang="en-US" sz="3200" dirty="0">
              <a:solidFill>
                <a:srgbClr val="FFFF00"/>
              </a:solidFill>
            </a:endParaRPr>
          </a:p>
        </p:txBody>
      </p:sp>
      <p:sp>
        <p:nvSpPr>
          <p:cNvPr id="14" name="Rectangle 13"/>
          <p:cNvSpPr/>
          <p:nvPr/>
        </p:nvSpPr>
        <p:spPr>
          <a:xfrm>
            <a:off x="397493" y="3716103"/>
            <a:ext cx="11302737" cy="2062103"/>
          </a:xfrm>
          <a:prstGeom prst="rect">
            <a:avLst/>
          </a:prstGeom>
        </p:spPr>
        <p:txBody>
          <a:bodyPr wrap="square">
            <a:spAutoFit/>
          </a:bodyPr>
          <a:lstStyle/>
          <a:p>
            <a:pPr hangingPunct="0"/>
            <a:r>
              <a:rPr lang="en-US" sz="3200" b="1" dirty="0" smtClean="0">
                <a:solidFill>
                  <a:schemeClr val="bg1"/>
                </a:solidFill>
              </a:rPr>
              <a:t>Jesus said. </a:t>
            </a:r>
            <a:r>
              <a:rPr lang="en-US" sz="3200" b="1" dirty="0" smtClean="0">
                <a:solidFill>
                  <a:srgbClr val="FFFF00"/>
                </a:solidFill>
              </a:rPr>
              <a:t>“For where two or three are gathered together in my name, there am I in the midst of them.” </a:t>
            </a:r>
            <a:r>
              <a:rPr lang="en-US" sz="3200" b="1" dirty="0" smtClean="0">
                <a:solidFill>
                  <a:schemeClr val="bg1"/>
                </a:solidFill>
              </a:rPr>
              <a:t>(Matt. 18:20) </a:t>
            </a:r>
          </a:p>
          <a:p>
            <a:pPr hangingPunct="0"/>
            <a:r>
              <a:rPr lang="en-US" sz="3200" b="1" dirty="0" smtClean="0">
                <a:solidFill>
                  <a:schemeClr val="bg1"/>
                </a:solidFill>
              </a:rPr>
              <a:t>When He gave the great commission to the disciples, He said, </a:t>
            </a:r>
            <a:r>
              <a:rPr lang="en-US" sz="3200" b="1" dirty="0" smtClean="0">
                <a:solidFill>
                  <a:srgbClr val="FFFF00"/>
                </a:solidFill>
              </a:rPr>
              <a:t>“Lo I am you </a:t>
            </a:r>
            <a:r>
              <a:rPr lang="en-US" sz="3200" b="1" dirty="0" err="1" smtClean="0">
                <a:solidFill>
                  <a:srgbClr val="FFFF00"/>
                </a:solidFill>
              </a:rPr>
              <a:t>alway</a:t>
            </a:r>
            <a:r>
              <a:rPr lang="en-US" sz="3200" b="1" dirty="0" smtClean="0">
                <a:solidFill>
                  <a:srgbClr val="FFFF00"/>
                </a:solidFill>
              </a:rPr>
              <a:t>, even to the end of the world.” </a:t>
            </a:r>
            <a:r>
              <a:rPr lang="en-US" sz="3200" b="1" dirty="0" smtClean="0">
                <a:solidFill>
                  <a:schemeClr val="bg1"/>
                </a:solidFill>
              </a:rPr>
              <a:t>(Matt. 28:19-20)</a:t>
            </a:r>
            <a:endParaRPr lang="en-US" sz="3200" dirty="0">
              <a:solidFill>
                <a:schemeClr val="bg1"/>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ssolve">
                                      <p:cBhvr>
                                        <p:cTn id="10" dur="500"/>
                                        <p:tgtEl>
                                          <p:spTgt spid="11"/>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ssolve">
                                      <p:cBhvr>
                                        <p:cTn id="13" dur="500"/>
                                        <p:tgtEl>
                                          <p:spTgt spid="10"/>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dissolve">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dissolv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dissolve">
                                      <p:cBhvr>
                                        <p:cTn id="2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0" grpId="0"/>
      <p:bldP spid="12" grpId="0"/>
      <p:bldP spid="13" grpId="0"/>
      <p:bldP spid="1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696190" y="1121216"/>
            <a:ext cx="10812587" cy="584775"/>
          </a:xfrm>
          <a:prstGeom prst="rect">
            <a:avLst/>
          </a:prstGeom>
        </p:spPr>
        <p:txBody>
          <a:bodyPr wrap="square">
            <a:spAutoFit/>
          </a:bodyPr>
          <a:lstStyle/>
          <a:p>
            <a:pPr hangingPunct="0"/>
            <a:r>
              <a:rPr lang="en-US" altLang="en-US" sz="3200" b="1" dirty="0">
                <a:solidFill>
                  <a:schemeClr val="bg1"/>
                </a:solidFill>
                <a:latin typeface="Century Gothic" panose="020B0502020202020204" pitchFamily="34" charset="0"/>
              </a:rPr>
              <a:t> </a:t>
            </a:r>
            <a:r>
              <a:rPr lang="en-US" sz="3200" b="1" dirty="0" smtClean="0">
                <a:solidFill>
                  <a:schemeClr val="bg1"/>
                </a:solidFill>
              </a:rPr>
              <a:t>V. </a:t>
            </a:r>
            <a:r>
              <a:rPr lang="en-US" sz="3200" b="1" dirty="0" smtClean="0">
                <a:solidFill>
                  <a:schemeClr val="bg1"/>
                </a:solidFill>
              </a:rPr>
              <a:t>Notice the </a:t>
            </a:r>
            <a:r>
              <a:rPr lang="en-US" sz="3200" b="1" dirty="0" err="1" smtClean="0">
                <a:solidFill>
                  <a:schemeClr val="bg1"/>
                </a:solidFill>
              </a:rPr>
              <a:t>Sinlessness</a:t>
            </a:r>
            <a:r>
              <a:rPr lang="en-US" sz="3200" b="1" dirty="0" smtClean="0">
                <a:solidFill>
                  <a:schemeClr val="bg1"/>
                </a:solidFill>
              </a:rPr>
              <a:t> of Christ.</a:t>
            </a:r>
            <a:endParaRPr lang="en-US" sz="3200" dirty="0">
              <a:solidFill>
                <a:schemeClr val="bg1"/>
              </a:solidFill>
            </a:endParaRPr>
          </a:p>
        </p:txBody>
      </p:sp>
      <p:sp>
        <p:nvSpPr>
          <p:cNvPr id="9" name="Rectangle 8"/>
          <p:cNvSpPr/>
          <p:nvPr/>
        </p:nvSpPr>
        <p:spPr>
          <a:xfrm>
            <a:off x="879070" y="1819273"/>
            <a:ext cx="10812587" cy="1569660"/>
          </a:xfrm>
          <a:prstGeom prst="rect">
            <a:avLst/>
          </a:prstGeom>
        </p:spPr>
        <p:txBody>
          <a:bodyPr wrap="square">
            <a:spAutoFit/>
          </a:bodyPr>
          <a:lstStyle/>
          <a:p>
            <a:pPr hangingPunct="0"/>
            <a:r>
              <a:rPr lang="en-US" sz="3200" b="1" dirty="0" smtClean="0">
                <a:solidFill>
                  <a:schemeClr val="bg1"/>
                </a:solidFill>
              </a:rPr>
              <a:t>In 2 Cor. 5:21, we read</a:t>
            </a:r>
            <a:r>
              <a:rPr lang="en-US" sz="3200" b="1" dirty="0" smtClean="0"/>
              <a:t>. </a:t>
            </a:r>
            <a:r>
              <a:rPr lang="en-US" sz="3200" b="1" dirty="0" smtClean="0">
                <a:solidFill>
                  <a:srgbClr val="FFFF00"/>
                </a:solidFill>
              </a:rPr>
              <a:t>“For he (GOD) hath made him (JESUS) to be sin for us, </a:t>
            </a:r>
            <a:r>
              <a:rPr lang="en-US" sz="3200" b="1" i="1" dirty="0" smtClean="0">
                <a:solidFill>
                  <a:srgbClr val="FFFF00"/>
                </a:solidFill>
              </a:rPr>
              <a:t>who knew no sin</a:t>
            </a:r>
            <a:r>
              <a:rPr lang="en-US" sz="3200" b="1" dirty="0" smtClean="0">
                <a:solidFill>
                  <a:srgbClr val="FFFF00"/>
                </a:solidFill>
              </a:rPr>
              <a:t>; that we might be made the righteousness of God in him.</a:t>
            </a:r>
            <a:endParaRPr lang="en-US" sz="3200" dirty="0">
              <a:solidFill>
                <a:srgbClr val="FFFF00"/>
              </a:solidFill>
            </a:endParaRPr>
          </a:p>
        </p:txBody>
      </p:sp>
      <p:sp>
        <p:nvSpPr>
          <p:cNvPr id="7" name="Rectangle 6"/>
          <p:cNvSpPr/>
          <p:nvPr/>
        </p:nvSpPr>
        <p:spPr>
          <a:xfrm>
            <a:off x="2809225" y="0"/>
            <a:ext cx="5112298"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MORE BIBLE FACTS</a:t>
            </a:r>
            <a:endParaRPr lang="en-US" altLang="en-US" sz="5400" b="1" dirty="0">
              <a:solidFill>
                <a:srgbClr val="C00000"/>
              </a:solidFill>
              <a:latin typeface="Century Gothic" panose="020B0502020202020204" pitchFamily="34" charset="0"/>
            </a:endParaRPr>
          </a:p>
        </p:txBody>
      </p:sp>
      <p:sp>
        <p:nvSpPr>
          <p:cNvPr id="14" name="Rectangle 13"/>
          <p:cNvSpPr/>
          <p:nvPr/>
        </p:nvSpPr>
        <p:spPr>
          <a:xfrm>
            <a:off x="812274" y="3339040"/>
            <a:ext cx="11302737" cy="1077218"/>
          </a:xfrm>
          <a:prstGeom prst="rect">
            <a:avLst/>
          </a:prstGeom>
        </p:spPr>
        <p:txBody>
          <a:bodyPr wrap="square">
            <a:spAutoFit/>
          </a:bodyPr>
          <a:lstStyle/>
          <a:p>
            <a:pPr hangingPunct="0"/>
            <a:r>
              <a:rPr lang="en-US" sz="3200" b="1" dirty="0" smtClean="0">
                <a:solidFill>
                  <a:schemeClr val="bg1"/>
                </a:solidFill>
              </a:rPr>
              <a:t>Again in 1 Peter 2:22, </a:t>
            </a:r>
            <a:r>
              <a:rPr lang="en-US" sz="3200" b="1" dirty="0" smtClean="0">
                <a:solidFill>
                  <a:srgbClr val="FFFF00"/>
                </a:solidFill>
              </a:rPr>
              <a:t>“</a:t>
            </a:r>
            <a:r>
              <a:rPr lang="en-US" sz="3200" b="1" i="1" dirty="0" smtClean="0">
                <a:solidFill>
                  <a:srgbClr val="FFFF00"/>
                </a:solidFill>
              </a:rPr>
              <a:t>Who </a:t>
            </a:r>
            <a:r>
              <a:rPr lang="en-US" sz="3200" b="1" dirty="0" smtClean="0">
                <a:solidFill>
                  <a:srgbClr val="FFFF00"/>
                </a:solidFill>
              </a:rPr>
              <a:t>(JESUS) </a:t>
            </a:r>
            <a:r>
              <a:rPr lang="en-US" sz="3200" b="1" i="1" dirty="0" smtClean="0">
                <a:solidFill>
                  <a:srgbClr val="FFFF00"/>
                </a:solidFill>
              </a:rPr>
              <a:t>did no sin</a:t>
            </a:r>
            <a:r>
              <a:rPr lang="en-US" sz="3200" b="1" dirty="0" smtClean="0">
                <a:solidFill>
                  <a:srgbClr val="FFFF00"/>
                </a:solidFill>
              </a:rPr>
              <a:t>, neither was guile (deceit-lying) found in his (JESUS) mouth:”</a:t>
            </a:r>
            <a:endParaRPr lang="en-US" sz="3200" dirty="0">
              <a:solidFill>
                <a:srgbClr val="FFFF00"/>
              </a:solidFill>
            </a:endParaRPr>
          </a:p>
        </p:txBody>
      </p:sp>
      <p:sp>
        <p:nvSpPr>
          <p:cNvPr id="15" name="Rectangle 14"/>
          <p:cNvSpPr/>
          <p:nvPr/>
        </p:nvSpPr>
        <p:spPr>
          <a:xfrm>
            <a:off x="813842" y="4377578"/>
            <a:ext cx="11302737" cy="1077218"/>
          </a:xfrm>
          <a:prstGeom prst="rect">
            <a:avLst/>
          </a:prstGeom>
        </p:spPr>
        <p:txBody>
          <a:bodyPr wrap="square">
            <a:spAutoFit/>
          </a:bodyPr>
          <a:lstStyle/>
          <a:p>
            <a:pPr hangingPunct="0"/>
            <a:r>
              <a:rPr lang="en-US" sz="3200" b="1" dirty="0" smtClean="0">
                <a:solidFill>
                  <a:schemeClr val="bg1"/>
                </a:solidFill>
              </a:rPr>
              <a:t>And in I John 3:5 </a:t>
            </a:r>
            <a:r>
              <a:rPr lang="en-US" sz="3200" b="1" dirty="0" smtClean="0">
                <a:solidFill>
                  <a:srgbClr val="FFFF00"/>
                </a:solidFill>
              </a:rPr>
              <a:t>“And ye know that he (JESUS) was manifested </a:t>
            </a:r>
          </a:p>
          <a:p>
            <a:pPr hangingPunct="0"/>
            <a:r>
              <a:rPr lang="en-US" sz="3200" b="1" dirty="0" smtClean="0">
                <a:solidFill>
                  <a:srgbClr val="FFFF00"/>
                </a:solidFill>
              </a:rPr>
              <a:t>to take away our sins; and </a:t>
            </a:r>
            <a:r>
              <a:rPr lang="en-US" sz="3200" b="1" i="1" dirty="0" smtClean="0">
                <a:solidFill>
                  <a:srgbClr val="FFFF00"/>
                </a:solidFill>
              </a:rPr>
              <a:t>in him </a:t>
            </a:r>
            <a:r>
              <a:rPr lang="en-US" sz="3200" b="1" dirty="0" smtClean="0">
                <a:solidFill>
                  <a:srgbClr val="FFFF00"/>
                </a:solidFill>
              </a:rPr>
              <a:t>(JESUS)</a:t>
            </a:r>
            <a:r>
              <a:rPr lang="en-US" sz="3200" b="1" i="1" dirty="0" smtClean="0">
                <a:solidFill>
                  <a:srgbClr val="FFFF00"/>
                </a:solidFill>
              </a:rPr>
              <a:t> is no sin.”</a:t>
            </a:r>
            <a:endParaRPr lang="en-US" sz="3200" dirty="0">
              <a:solidFill>
                <a:srgbClr val="FFFF00"/>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dissolv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P spid="1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696190" y="1281475"/>
            <a:ext cx="10812587" cy="584775"/>
          </a:xfrm>
          <a:prstGeom prst="rect">
            <a:avLst/>
          </a:prstGeom>
        </p:spPr>
        <p:txBody>
          <a:bodyPr wrap="square">
            <a:spAutoFit/>
          </a:bodyPr>
          <a:lstStyle/>
          <a:p>
            <a:pPr hangingPunct="0"/>
            <a:r>
              <a:rPr lang="en-US" altLang="en-US" sz="3200" b="1" dirty="0">
                <a:solidFill>
                  <a:schemeClr val="bg1"/>
                </a:solidFill>
                <a:latin typeface="Century Gothic" panose="020B0502020202020204" pitchFamily="34" charset="0"/>
              </a:rPr>
              <a:t> </a:t>
            </a:r>
            <a:r>
              <a:rPr lang="en-US" sz="3200" b="1" dirty="0" smtClean="0">
                <a:solidFill>
                  <a:schemeClr val="bg1"/>
                </a:solidFill>
              </a:rPr>
              <a:t>V. The </a:t>
            </a:r>
            <a:r>
              <a:rPr lang="en-US" sz="3200" b="1" dirty="0" err="1" smtClean="0">
                <a:solidFill>
                  <a:schemeClr val="bg1"/>
                </a:solidFill>
              </a:rPr>
              <a:t>Sinlessness</a:t>
            </a:r>
            <a:r>
              <a:rPr lang="en-US" sz="3200" b="1" dirty="0" smtClean="0">
                <a:solidFill>
                  <a:schemeClr val="bg1"/>
                </a:solidFill>
              </a:rPr>
              <a:t> of Christ.</a:t>
            </a:r>
            <a:endParaRPr lang="en-US" sz="3200" dirty="0">
              <a:solidFill>
                <a:schemeClr val="bg1"/>
              </a:solidFill>
            </a:endParaRPr>
          </a:p>
        </p:txBody>
      </p:sp>
      <p:sp>
        <p:nvSpPr>
          <p:cNvPr id="9" name="Rectangle 8"/>
          <p:cNvSpPr/>
          <p:nvPr/>
        </p:nvSpPr>
        <p:spPr>
          <a:xfrm>
            <a:off x="728238" y="3365301"/>
            <a:ext cx="10812587" cy="1077218"/>
          </a:xfrm>
          <a:prstGeom prst="rect">
            <a:avLst/>
          </a:prstGeom>
        </p:spPr>
        <p:txBody>
          <a:bodyPr wrap="square">
            <a:spAutoFit/>
          </a:bodyPr>
          <a:lstStyle/>
          <a:p>
            <a:pPr hangingPunct="0"/>
            <a:r>
              <a:rPr lang="en-US" sz="3200" b="1" dirty="0" smtClean="0">
                <a:solidFill>
                  <a:schemeClr val="bg1"/>
                </a:solidFill>
              </a:rPr>
              <a:t>Judas Iscariot cried out, </a:t>
            </a:r>
            <a:r>
              <a:rPr lang="en-US" sz="3200" b="1" dirty="0" smtClean="0">
                <a:solidFill>
                  <a:srgbClr val="FFFF00"/>
                </a:solidFill>
              </a:rPr>
              <a:t>“I have sinned in that I have betrayed </a:t>
            </a:r>
            <a:r>
              <a:rPr lang="en-US" sz="3200" b="1" i="1" dirty="0" smtClean="0">
                <a:solidFill>
                  <a:srgbClr val="FFFF00"/>
                </a:solidFill>
              </a:rPr>
              <a:t>the innocent blood</a:t>
            </a:r>
            <a:r>
              <a:rPr lang="en-US" sz="3200" b="1" dirty="0" smtClean="0">
                <a:solidFill>
                  <a:srgbClr val="FFFF00"/>
                </a:solidFill>
              </a:rPr>
              <a:t>.”</a:t>
            </a:r>
            <a:endParaRPr lang="en-US" sz="3200" dirty="0">
              <a:solidFill>
                <a:srgbClr val="FFFF00"/>
              </a:solidFill>
            </a:endParaRPr>
          </a:p>
        </p:txBody>
      </p:sp>
      <p:sp>
        <p:nvSpPr>
          <p:cNvPr id="7" name="Rectangle 6"/>
          <p:cNvSpPr/>
          <p:nvPr/>
        </p:nvSpPr>
        <p:spPr>
          <a:xfrm>
            <a:off x="2809225" y="0"/>
            <a:ext cx="5112298"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MORE BIBLE FACTS</a:t>
            </a:r>
            <a:endParaRPr lang="en-US" altLang="en-US" sz="5400" b="1" dirty="0">
              <a:solidFill>
                <a:srgbClr val="C00000"/>
              </a:solidFill>
              <a:latin typeface="Century Gothic" panose="020B0502020202020204" pitchFamily="34" charset="0"/>
            </a:endParaRPr>
          </a:p>
        </p:txBody>
      </p:sp>
      <p:sp>
        <p:nvSpPr>
          <p:cNvPr id="14" name="Rectangle 13"/>
          <p:cNvSpPr/>
          <p:nvPr/>
        </p:nvSpPr>
        <p:spPr>
          <a:xfrm>
            <a:off x="812274" y="4489134"/>
            <a:ext cx="11302737" cy="1077218"/>
          </a:xfrm>
          <a:prstGeom prst="rect">
            <a:avLst/>
          </a:prstGeom>
        </p:spPr>
        <p:txBody>
          <a:bodyPr wrap="square">
            <a:spAutoFit/>
          </a:bodyPr>
          <a:lstStyle/>
          <a:p>
            <a:pPr hangingPunct="0"/>
            <a:r>
              <a:rPr lang="en-US" sz="3200" b="1" dirty="0" smtClean="0">
                <a:solidFill>
                  <a:schemeClr val="bg1"/>
                </a:solidFill>
              </a:rPr>
              <a:t>And there is the statement from the thief on the cross, </a:t>
            </a:r>
          </a:p>
          <a:p>
            <a:pPr hangingPunct="0"/>
            <a:r>
              <a:rPr lang="en-US" sz="3200" b="1" dirty="0" smtClean="0">
                <a:solidFill>
                  <a:srgbClr val="FFFF00"/>
                </a:solidFill>
              </a:rPr>
              <a:t>“</a:t>
            </a:r>
            <a:r>
              <a:rPr lang="en-US" sz="3200" b="1" i="1" dirty="0" smtClean="0">
                <a:solidFill>
                  <a:srgbClr val="FFFF00"/>
                </a:solidFill>
              </a:rPr>
              <a:t>this man has done nothing amiss</a:t>
            </a:r>
            <a:r>
              <a:rPr lang="en-US" sz="3200" b="1" dirty="0" smtClean="0">
                <a:solidFill>
                  <a:srgbClr val="FFFF00"/>
                </a:solidFill>
              </a:rPr>
              <a:t>.”</a:t>
            </a:r>
            <a:endParaRPr lang="en-US" sz="3200" dirty="0">
              <a:solidFill>
                <a:srgbClr val="FFFF00"/>
              </a:solidFill>
            </a:endParaRPr>
          </a:p>
        </p:txBody>
      </p:sp>
      <p:sp>
        <p:nvSpPr>
          <p:cNvPr id="16" name="Rectangle 15"/>
          <p:cNvSpPr/>
          <p:nvPr/>
        </p:nvSpPr>
        <p:spPr>
          <a:xfrm>
            <a:off x="815410" y="1852710"/>
            <a:ext cx="11302737" cy="1077218"/>
          </a:xfrm>
          <a:prstGeom prst="rect">
            <a:avLst/>
          </a:prstGeom>
        </p:spPr>
        <p:txBody>
          <a:bodyPr wrap="square">
            <a:spAutoFit/>
          </a:bodyPr>
          <a:lstStyle/>
          <a:p>
            <a:pPr hangingPunct="0"/>
            <a:r>
              <a:rPr lang="en-US" sz="3200" b="1" dirty="0" smtClean="0">
                <a:solidFill>
                  <a:schemeClr val="bg1"/>
                </a:solidFill>
              </a:rPr>
              <a:t>Pilate said, </a:t>
            </a:r>
            <a:r>
              <a:rPr lang="en-US" sz="3200" b="1" dirty="0" smtClean="0">
                <a:solidFill>
                  <a:srgbClr val="FFFF00"/>
                </a:solidFill>
              </a:rPr>
              <a:t>“</a:t>
            </a:r>
            <a:r>
              <a:rPr lang="en-US" sz="3200" b="1" i="1" dirty="0" smtClean="0">
                <a:solidFill>
                  <a:srgbClr val="FFFF00"/>
                </a:solidFill>
              </a:rPr>
              <a:t>I find no fault in Him</a:t>
            </a:r>
            <a:r>
              <a:rPr lang="en-US" sz="3200" b="1" dirty="0" smtClean="0">
                <a:solidFill>
                  <a:srgbClr val="FFFF00"/>
                </a:solidFill>
              </a:rPr>
              <a:t>.”  </a:t>
            </a:r>
          </a:p>
          <a:p>
            <a:pPr hangingPunct="0"/>
            <a:r>
              <a:rPr lang="en-US" sz="3200" b="1" dirty="0" smtClean="0">
                <a:solidFill>
                  <a:schemeClr val="bg1"/>
                </a:solidFill>
              </a:rPr>
              <a:t>Pilate’s wife said, </a:t>
            </a:r>
            <a:r>
              <a:rPr lang="en-US" sz="3200" b="1" dirty="0" smtClean="0">
                <a:solidFill>
                  <a:srgbClr val="FFFF00"/>
                </a:solidFill>
              </a:rPr>
              <a:t>“have thou nothing to do with this </a:t>
            </a:r>
            <a:r>
              <a:rPr lang="en-US" sz="3200" b="1" i="1" dirty="0" smtClean="0">
                <a:solidFill>
                  <a:srgbClr val="FFFF00"/>
                </a:solidFill>
              </a:rPr>
              <a:t>just man</a:t>
            </a:r>
            <a:r>
              <a:rPr lang="en-US" sz="3200" b="1" dirty="0" smtClean="0">
                <a:solidFill>
                  <a:srgbClr val="FFFF00"/>
                </a:solidFill>
              </a:rPr>
              <a:t>.”</a:t>
            </a:r>
            <a:endParaRPr lang="en-US" sz="3200" dirty="0">
              <a:solidFill>
                <a:srgbClr val="FFFF00"/>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P spid="1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219167"/>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696190" y="1281475"/>
            <a:ext cx="10812587" cy="584775"/>
          </a:xfrm>
          <a:prstGeom prst="rect">
            <a:avLst/>
          </a:prstGeom>
        </p:spPr>
        <p:txBody>
          <a:bodyPr wrap="square">
            <a:spAutoFit/>
          </a:bodyPr>
          <a:lstStyle/>
          <a:p>
            <a:pPr hangingPunct="0"/>
            <a:r>
              <a:rPr lang="en-US" sz="3200" b="1" dirty="0" smtClean="0">
                <a:solidFill>
                  <a:schemeClr val="bg1"/>
                </a:solidFill>
              </a:rPr>
              <a:t>VI. The Earthly Ministry Of Jesus.</a:t>
            </a:r>
            <a:endParaRPr lang="en-US" sz="3200" dirty="0">
              <a:solidFill>
                <a:schemeClr val="bg1"/>
              </a:solidFill>
            </a:endParaRPr>
          </a:p>
        </p:txBody>
      </p:sp>
      <p:sp>
        <p:nvSpPr>
          <p:cNvPr id="9" name="Rectangle 8"/>
          <p:cNvSpPr/>
          <p:nvPr/>
        </p:nvSpPr>
        <p:spPr>
          <a:xfrm>
            <a:off x="728238" y="2950513"/>
            <a:ext cx="10812587" cy="2062103"/>
          </a:xfrm>
          <a:prstGeom prst="rect">
            <a:avLst/>
          </a:prstGeom>
        </p:spPr>
        <p:txBody>
          <a:bodyPr wrap="square">
            <a:spAutoFit/>
          </a:bodyPr>
          <a:lstStyle/>
          <a:p>
            <a:pPr hangingPunct="0"/>
            <a:r>
              <a:rPr lang="en-US" sz="3200" b="1" dirty="0" smtClean="0">
                <a:solidFill>
                  <a:srgbClr val="FFFF00"/>
                </a:solidFill>
              </a:rPr>
              <a:t>First</a:t>
            </a:r>
            <a:r>
              <a:rPr lang="en-US" sz="3200" b="1" dirty="0" smtClean="0">
                <a:solidFill>
                  <a:schemeClr val="bg1"/>
                </a:solidFill>
              </a:rPr>
              <a:t>, there was the period of obscurity (</a:t>
            </a:r>
            <a:r>
              <a:rPr lang="en-US" sz="3200" dirty="0" smtClean="0">
                <a:solidFill>
                  <a:schemeClr val="bg1"/>
                </a:solidFill>
              </a:rPr>
              <a:t>being unknown)</a:t>
            </a:r>
            <a:r>
              <a:rPr lang="en-US" sz="3200" b="1" dirty="0" smtClean="0">
                <a:solidFill>
                  <a:schemeClr val="bg1"/>
                </a:solidFill>
              </a:rPr>
              <a:t>. We know almost nothing about the first thirty years except the facts surrounding His birth and the experience when He was twelve years old.</a:t>
            </a:r>
            <a:endParaRPr lang="en-US" sz="3200" dirty="0">
              <a:solidFill>
                <a:schemeClr val="bg1"/>
              </a:solidFill>
            </a:endParaRPr>
          </a:p>
        </p:txBody>
      </p:sp>
      <p:sp>
        <p:nvSpPr>
          <p:cNvPr id="7" name="Rectangle 6"/>
          <p:cNvSpPr/>
          <p:nvPr/>
        </p:nvSpPr>
        <p:spPr>
          <a:xfrm>
            <a:off x="2809225" y="0"/>
            <a:ext cx="5112298"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MORE BIBLE FACTS</a:t>
            </a:r>
            <a:endParaRPr lang="en-US" altLang="en-US" sz="5400" b="1" dirty="0">
              <a:solidFill>
                <a:srgbClr val="C00000"/>
              </a:solidFill>
              <a:latin typeface="Century Gothic" panose="020B0502020202020204" pitchFamily="34" charset="0"/>
            </a:endParaRPr>
          </a:p>
        </p:txBody>
      </p:sp>
      <p:sp>
        <p:nvSpPr>
          <p:cNvPr id="16" name="Rectangle 15"/>
          <p:cNvSpPr/>
          <p:nvPr/>
        </p:nvSpPr>
        <p:spPr>
          <a:xfrm>
            <a:off x="815410" y="1852710"/>
            <a:ext cx="11302737" cy="1077218"/>
          </a:xfrm>
          <a:prstGeom prst="rect">
            <a:avLst/>
          </a:prstGeom>
        </p:spPr>
        <p:txBody>
          <a:bodyPr wrap="square">
            <a:spAutoFit/>
          </a:bodyPr>
          <a:lstStyle/>
          <a:p>
            <a:pPr hangingPunct="0"/>
            <a:r>
              <a:rPr lang="en-US" sz="3200" b="1" dirty="0" smtClean="0">
                <a:solidFill>
                  <a:schemeClr val="bg1"/>
                </a:solidFill>
              </a:rPr>
              <a:t>The ministry of Jesus during the thirty three  and one half years on earth was divided into three segments.</a:t>
            </a:r>
            <a:endParaRPr lang="en-US" sz="3200" dirty="0">
              <a:solidFill>
                <a:schemeClr val="bg1"/>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219167"/>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696190" y="1310350"/>
            <a:ext cx="10812587" cy="584775"/>
          </a:xfrm>
          <a:prstGeom prst="rect">
            <a:avLst/>
          </a:prstGeom>
        </p:spPr>
        <p:txBody>
          <a:bodyPr wrap="square">
            <a:spAutoFit/>
          </a:bodyPr>
          <a:lstStyle/>
          <a:p>
            <a:pPr hangingPunct="0"/>
            <a:r>
              <a:rPr lang="en-US" sz="3200" b="1" dirty="0" smtClean="0">
                <a:solidFill>
                  <a:schemeClr val="bg1"/>
                </a:solidFill>
              </a:rPr>
              <a:t>VI. The Earthly Life of Jesus.</a:t>
            </a:r>
            <a:endParaRPr lang="en-US" sz="3200" dirty="0">
              <a:solidFill>
                <a:schemeClr val="bg1"/>
              </a:solidFill>
            </a:endParaRPr>
          </a:p>
        </p:txBody>
      </p:sp>
      <p:sp>
        <p:nvSpPr>
          <p:cNvPr id="7" name="Rectangle 6"/>
          <p:cNvSpPr/>
          <p:nvPr/>
        </p:nvSpPr>
        <p:spPr>
          <a:xfrm>
            <a:off x="2809225" y="0"/>
            <a:ext cx="5112298"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MORE BIBLE FACTS</a:t>
            </a:r>
            <a:endParaRPr lang="en-US" altLang="en-US" sz="5400" b="1" dirty="0">
              <a:solidFill>
                <a:srgbClr val="C00000"/>
              </a:solidFill>
              <a:latin typeface="Century Gothic" panose="020B0502020202020204" pitchFamily="34" charset="0"/>
            </a:endParaRPr>
          </a:p>
        </p:txBody>
      </p:sp>
      <p:sp>
        <p:nvSpPr>
          <p:cNvPr id="11" name="Rectangle 10"/>
          <p:cNvSpPr/>
          <p:nvPr/>
        </p:nvSpPr>
        <p:spPr>
          <a:xfrm>
            <a:off x="408490" y="2066143"/>
            <a:ext cx="11302737" cy="2400657"/>
          </a:xfrm>
          <a:prstGeom prst="rect">
            <a:avLst/>
          </a:prstGeom>
        </p:spPr>
        <p:txBody>
          <a:bodyPr wrap="square">
            <a:spAutoFit/>
          </a:bodyPr>
          <a:lstStyle/>
          <a:p>
            <a:pPr hangingPunct="0"/>
            <a:r>
              <a:rPr lang="en-US" sz="3000" b="1" dirty="0" smtClean="0">
                <a:solidFill>
                  <a:schemeClr val="bg1"/>
                </a:solidFill>
              </a:rPr>
              <a:t>His earthly life began with the virgin birth. On the eighth day He was circumcised, and immediately His parents took Him to Egypt to protect Him from Herod’s decree. His early life was spent in Nazareth in the carpenter shop. A lot of attention was given to the experience when His parents lost Him for three days at the age of twelve.</a:t>
            </a:r>
            <a:endParaRPr lang="en-US" sz="3000" dirty="0">
              <a:solidFill>
                <a:schemeClr val="bg1"/>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219167"/>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696190" y="1281475"/>
            <a:ext cx="10812587" cy="584775"/>
          </a:xfrm>
          <a:prstGeom prst="rect">
            <a:avLst/>
          </a:prstGeom>
        </p:spPr>
        <p:txBody>
          <a:bodyPr wrap="square">
            <a:spAutoFit/>
          </a:bodyPr>
          <a:lstStyle/>
          <a:p>
            <a:pPr hangingPunct="0"/>
            <a:r>
              <a:rPr lang="en-US" sz="3200" b="1" dirty="0" smtClean="0">
                <a:solidFill>
                  <a:schemeClr val="bg1"/>
                </a:solidFill>
              </a:rPr>
              <a:t>VI. The Earthly Ministry Of Jesus.</a:t>
            </a:r>
            <a:endParaRPr lang="en-US" sz="3200" dirty="0">
              <a:solidFill>
                <a:schemeClr val="bg1"/>
              </a:solidFill>
            </a:endParaRPr>
          </a:p>
        </p:txBody>
      </p:sp>
      <p:sp>
        <p:nvSpPr>
          <p:cNvPr id="7" name="Rectangle 6"/>
          <p:cNvSpPr/>
          <p:nvPr/>
        </p:nvSpPr>
        <p:spPr>
          <a:xfrm>
            <a:off x="2809225" y="0"/>
            <a:ext cx="5112298"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MORE BIBLE FACTS</a:t>
            </a:r>
            <a:endParaRPr lang="en-US" altLang="en-US" sz="5400" b="1" dirty="0">
              <a:solidFill>
                <a:srgbClr val="C00000"/>
              </a:solidFill>
              <a:latin typeface="Century Gothic" panose="020B0502020202020204" pitchFamily="34" charset="0"/>
            </a:endParaRPr>
          </a:p>
        </p:txBody>
      </p:sp>
      <p:sp>
        <p:nvSpPr>
          <p:cNvPr id="10" name="Rectangle 9"/>
          <p:cNvSpPr/>
          <p:nvPr/>
        </p:nvSpPr>
        <p:spPr>
          <a:xfrm>
            <a:off x="397495" y="4369614"/>
            <a:ext cx="11302737" cy="2062103"/>
          </a:xfrm>
          <a:prstGeom prst="rect">
            <a:avLst/>
          </a:prstGeom>
        </p:spPr>
        <p:txBody>
          <a:bodyPr wrap="square">
            <a:spAutoFit/>
          </a:bodyPr>
          <a:lstStyle/>
          <a:p>
            <a:pPr hangingPunct="0"/>
            <a:r>
              <a:rPr lang="en-US" sz="3200" b="1" dirty="0" smtClean="0">
                <a:solidFill>
                  <a:srgbClr val="FFFF00"/>
                </a:solidFill>
              </a:rPr>
              <a:t>Thirdly</a:t>
            </a:r>
            <a:r>
              <a:rPr lang="en-US" sz="3200" b="1" dirty="0" smtClean="0">
                <a:solidFill>
                  <a:schemeClr val="bg1"/>
                </a:solidFill>
              </a:rPr>
              <a:t>, He entered into a period of rejection. For the last year and one-half the scribes and Pharisees and many disciples faced Him with hard questions and tried to find some excuse to reject His claims and finally crucify Him on the cross.</a:t>
            </a:r>
            <a:endParaRPr lang="en-US" sz="3200" dirty="0">
              <a:solidFill>
                <a:schemeClr val="bg1"/>
              </a:solidFill>
            </a:endParaRPr>
          </a:p>
        </p:txBody>
      </p:sp>
      <p:sp>
        <p:nvSpPr>
          <p:cNvPr id="11" name="Rectangle 10"/>
          <p:cNvSpPr/>
          <p:nvPr/>
        </p:nvSpPr>
        <p:spPr>
          <a:xfrm>
            <a:off x="397495" y="1713114"/>
            <a:ext cx="11302737" cy="2554545"/>
          </a:xfrm>
          <a:prstGeom prst="rect">
            <a:avLst/>
          </a:prstGeom>
        </p:spPr>
        <p:txBody>
          <a:bodyPr wrap="square">
            <a:spAutoFit/>
          </a:bodyPr>
          <a:lstStyle/>
          <a:p>
            <a:pPr hangingPunct="0"/>
            <a:r>
              <a:rPr lang="en-US" sz="3200" b="1" dirty="0" smtClean="0">
                <a:solidFill>
                  <a:srgbClr val="FFFF00"/>
                </a:solidFill>
              </a:rPr>
              <a:t>Second</a:t>
            </a:r>
            <a:r>
              <a:rPr lang="en-US" sz="3200" b="1" dirty="0" smtClean="0">
                <a:solidFill>
                  <a:schemeClr val="bg1"/>
                </a:solidFill>
              </a:rPr>
              <a:t>, there was a period of popularity. He began to work miracles beginning with turning water to wine. From that time on every time we see Him there is a great multitude of people gathered to get healed, to ask Him a question, or to share with Him a problem. This period lasted for two years.</a:t>
            </a:r>
            <a:endParaRPr lang="en-US" sz="3200" dirty="0">
              <a:solidFill>
                <a:schemeClr val="bg1"/>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219167"/>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696190" y="1281475"/>
            <a:ext cx="10812587" cy="584775"/>
          </a:xfrm>
          <a:prstGeom prst="rect">
            <a:avLst/>
          </a:prstGeom>
        </p:spPr>
        <p:txBody>
          <a:bodyPr wrap="square">
            <a:spAutoFit/>
          </a:bodyPr>
          <a:lstStyle/>
          <a:p>
            <a:pPr hangingPunct="0"/>
            <a:r>
              <a:rPr lang="en-US" sz="3200" b="1" dirty="0" smtClean="0">
                <a:solidFill>
                  <a:schemeClr val="bg1"/>
                </a:solidFill>
              </a:rPr>
              <a:t>VI. The Earthly Ministry Of Jesus.</a:t>
            </a:r>
            <a:endParaRPr lang="en-US" sz="3200" dirty="0">
              <a:solidFill>
                <a:schemeClr val="bg1"/>
              </a:solidFill>
            </a:endParaRPr>
          </a:p>
        </p:txBody>
      </p:sp>
      <p:sp>
        <p:nvSpPr>
          <p:cNvPr id="7" name="Rectangle 6"/>
          <p:cNvSpPr/>
          <p:nvPr/>
        </p:nvSpPr>
        <p:spPr>
          <a:xfrm>
            <a:off x="2809225" y="0"/>
            <a:ext cx="5112298"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MORE BIBLE FACTS</a:t>
            </a:r>
            <a:endParaRPr lang="en-US" altLang="en-US" sz="5400" b="1" dirty="0">
              <a:solidFill>
                <a:srgbClr val="C00000"/>
              </a:solidFill>
              <a:latin typeface="Century Gothic" panose="020B0502020202020204" pitchFamily="34" charset="0"/>
            </a:endParaRPr>
          </a:p>
        </p:txBody>
      </p:sp>
      <p:sp>
        <p:nvSpPr>
          <p:cNvPr id="10" name="Rectangle 9"/>
          <p:cNvSpPr/>
          <p:nvPr/>
        </p:nvSpPr>
        <p:spPr>
          <a:xfrm>
            <a:off x="397495" y="1934489"/>
            <a:ext cx="11302737" cy="1569660"/>
          </a:xfrm>
          <a:prstGeom prst="rect">
            <a:avLst/>
          </a:prstGeom>
        </p:spPr>
        <p:txBody>
          <a:bodyPr wrap="square">
            <a:spAutoFit/>
          </a:bodyPr>
          <a:lstStyle/>
          <a:p>
            <a:pPr hangingPunct="0"/>
            <a:r>
              <a:rPr lang="en-US" sz="3200" b="1" dirty="0" smtClean="0">
                <a:solidFill>
                  <a:schemeClr val="bg1"/>
                </a:solidFill>
              </a:rPr>
              <a:t>The next time we see Him, He is introduced by John the Baptist as the Lamb of God and was baptized. Immediately He is exposed to Satan’s three fold temptation.</a:t>
            </a:r>
            <a:endParaRPr lang="en-US" sz="3200" dirty="0">
              <a:solidFill>
                <a:schemeClr val="bg1"/>
              </a:solidFill>
            </a:endParaRPr>
          </a:p>
        </p:txBody>
      </p:sp>
      <p:sp>
        <p:nvSpPr>
          <p:cNvPr id="9" name="Rectangle 8"/>
          <p:cNvSpPr/>
          <p:nvPr/>
        </p:nvSpPr>
        <p:spPr>
          <a:xfrm>
            <a:off x="408490" y="3472658"/>
            <a:ext cx="11302737" cy="1077218"/>
          </a:xfrm>
          <a:prstGeom prst="rect">
            <a:avLst/>
          </a:prstGeom>
        </p:spPr>
        <p:txBody>
          <a:bodyPr wrap="square">
            <a:spAutoFit/>
          </a:bodyPr>
          <a:lstStyle/>
          <a:p>
            <a:pPr hangingPunct="0"/>
            <a:r>
              <a:rPr lang="en-US" sz="3200" b="1" dirty="0" smtClean="0">
                <a:solidFill>
                  <a:schemeClr val="bg1"/>
                </a:solidFill>
              </a:rPr>
              <a:t>His thirty-five recorded miracles and His thirty-five parables give us as much insight as any other part of His time on earth.</a:t>
            </a:r>
            <a:endParaRPr lang="en-US" sz="3000" dirty="0">
              <a:solidFill>
                <a:schemeClr val="bg1"/>
              </a:solidFill>
            </a:endParaRPr>
          </a:p>
        </p:txBody>
      </p:sp>
    </p:spTree>
    <p:extLst>
      <p:ext uri="{BB962C8B-B14F-4D97-AF65-F5344CB8AC3E}">
        <p14:creationId xmlns:p14="http://schemas.microsoft.com/office/powerpoint/2010/main" xmlns="" val="18069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2328434" y="127062"/>
            <a:ext cx="7827785"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More facts you should know</a:t>
            </a:r>
            <a:endParaRPr lang="en-US" altLang="en-US" sz="5400" b="1" dirty="0">
              <a:solidFill>
                <a:srgbClr val="C00000"/>
              </a:solidFill>
              <a:latin typeface="Century Gothic" panose="020B0502020202020204" pitchFamily="34" charset="0"/>
            </a:endParaRPr>
          </a:p>
        </p:txBody>
      </p:sp>
      <p:sp>
        <p:nvSpPr>
          <p:cNvPr id="8" name="Rectangle 7"/>
          <p:cNvSpPr/>
          <p:nvPr/>
        </p:nvSpPr>
        <p:spPr>
          <a:xfrm>
            <a:off x="437081" y="1276988"/>
            <a:ext cx="10812587" cy="3416320"/>
          </a:xfrm>
          <a:prstGeom prst="rect">
            <a:avLst/>
          </a:prstGeom>
        </p:spPr>
        <p:txBody>
          <a:bodyPr wrap="square">
            <a:spAutoFit/>
          </a:bodyPr>
          <a:lstStyle/>
          <a:p>
            <a:pPr hangingPunct="0"/>
            <a:r>
              <a:rPr lang="en-US" altLang="en-US" sz="3600" b="1" dirty="0">
                <a:solidFill>
                  <a:schemeClr val="bg1"/>
                </a:solidFill>
                <a:latin typeface="Century Gothic" panose="020B0502020202020204" pitchFamily="34" charset="0"/>
              </a:rPr>
              <a:t> </a:t>
            </a:r>
            <a:r>
              <a:rPr lang="en-US" sz="3600" b="1" dirty="0" smtClean="0">
                <a:solidFill>
                  <a:schemeClr val="bg1"/>
                </a:solidFill>
              </a:rPr>
              <a:t>We read also of the cleansing of the temple, the conversion of Nicodemus, His conversation with the woman of Samaria, His sermon on the mount, choosing His twelve disciples, His forgiveness of the woman taken in adultery, the garden of Gethsemane experience, the arrest, the trials, </a:t>
            </a:r>
            <a:endParaRPr lang="en-US" sz="3600" dirty="0">
              <a:solidFill>
                <a:schemeClr val="bg1"/>
              </a:solidFill>
            </a:endParaRPr>
          </a:p>
        </p:txBody>
      </p:sp>
      <p:pic>
        <p:nvPicPr>
          <p:cNvPr id="10" name="Picture 9" descr="JesXr.gif"/>
          <p:cNvPicPr>
            <a:picLocks noChangeAspect="1"/>
          </p:cNvPicPr>
          <p:nvPr/>
        </p:nvPicPr>
        <p:blipFill>
          <a:blip r:embed="rId2"/>
          <a:stretch>
            <a:fillRect/>
          </a:stretch>
        </p:blipFill>
        <p:spPr>
          <a:xfrm>
            <a:off x="10111948" y="4068270"/>
            <a:ext cx="1516380" cy="1127760"/>
          </a:xfrm>
          <a:prstGeom prst="rect">
            <a:avLst/>
          </a:prstGeom>
        </p:spPr>
      </p:pic>
      <p:sp>
        <p:nvSpPr>
          <p:cNvPr id="11" name="Rectangle 10"/>
          <p:cNvSpPr/>
          <p:nvPr/>
        </p:nvSpPr>
        <p:spPr>
          <a:xfrm>
            <a:off x="493231" y="4018513"/>
            <a:ext cx="11249590" cy="2308324"/>
          </a:xfrm>
          <a:prstGeom prst="rect">
            <a:avLst/>
          </a:prstGeom>
        </p:spPr>
        <p:txBody>
          <a:bodyPr wrap="square">
            <a:spAutoFit/>
          </a:bodyPr>
          <a:lstStyle/>
          <a:p>
            <a:pPr hangingPunct="0"/>
            <a:r>
              <a:rPr lang="en-US" sz="3600" b="1" dirty="0" smtClean="0">
                <a:solidFill>
                  <a:schemeClr val="bg1"/>
                </a:solidFill>
              </a:rPr>
              <a:t>                                                            the trip to Calvary,</a:t>
            </a:r>
          </a:p>
          <a:p>
            <a:pPr hangingPunct="0"/>
            <a:r>
              <a:rPr lang="en-US" sz="3600" b="1" dirty="0" smtClean="0">
                <a:solidFill>
                  <a:schemeClr val="bg1"/>
                </a:solidFill>
              </a:rPr>
              <a:t>and the </a:t>
            </a:r>
            <a:r>
              <a:rPr lang="en-US" sz="3600" b="1" dirty="0" err="1" smtClean="0">
                <a:solidFill>
                  <a:schemeClr val="bg1"/>
                </a:solidFill>
              </a:rPr>
              <a:t>crucifixation</a:t>
            </a:r>
            <a:r>
              <a:rPr lang="en-US" sz="3600" b="1" dirty="0" smtClean="0">
                <a:solidFill>
                  <a:schemeClr val="bg1"/>
                </a:solidFill>
              </a:rPr>
              <a:t> at Golgotha. Praise the Lord </a:t>
            </a:r>
          </a:p>
          <a:p>
            <a:pPr hangingPunct="0"/>
            <a:r>
              <a:rPr lang="en-US" sz="3600" b="1" dirty="0" smtClean="0">
                <a:solidFill>
                  <a:schemeClr val="bg1"/>
                </a:solidFill>
              </a:rPr>
              <a:t>this was followed by the resurrection (It was a physical resurrection) and His ascension into </a:t>
            </a:r>
            <a:r>
              <a:rPr lang="en-US" sz="3600" b="1" dirty="0" smtClean="0">
                <a:solidFill>
                  <a:schemeClr val="bg1"/>
                </a:solidFill>
              </a:rPr>
              <a:t>heaven 40 days later.</a:t>
            </a:r>
            <a:endParaRPr lang="en-US" sz="3600" dirty="0">
              <a:solidFill>
                <a:schemeClr val="bg1"/>
              </a:solidFill>
            </a:endParaRPr>
          </a:p>
        </p:txBody>
      </p:sp>
    </p:spTree>
    <p:extLst>
      <p:ext uri="{BB962C8B-B14F-4D97-AF65-F5344CB8AC3E}">
        <p14:creationId xmlns:p14="http://schemas.microsoft.com/office/powerpoint/2010/main" xmlns="" val="2992089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706581" y="-93694"/>
            <a:ext cx="10812587" cy="1200329"/>
          </a:xfrm>
          <a:prstGeom prst="rect">
            <a:avLst/>
          </a:prstGeom>
        </p:spPr>
        <p:txBody>
          <a:bodyPr wrap="square">
            <a:spAutoFit/>
          </a:bodyPr>
          <a:lstStyle/>
          <a:p>
            <a:r>
              <a:rPr lang="en-US" altLang="en-US" sz="3600" b="1" dirty="0">
                <a:latin typeface="Arial" pitchFamily="34" charset="0"/>
                <a:cs typeface="Arial" pitchFamily="34" charset="0"/>
              </a:rPr>
              <a:t> </a:t>
            </a:r>
            <a:r>
              <a:rPr lang="en-US" altLang="en-US" sz="3600" b="1" dirty="0" smtClean="0">
                <a:latin typeface="Arial" pitchFamily="34" charset="0"/>
                <a:cs typeface="Arial" pitchFamily="34" charset="0"/>
              </a:rPr>
              <a:t>I have tried my best to give you some of what the Bible says about the person of Jesus Christ.</a:t>
            </a:r>
          </a:p>
        </p:txBody>
      </p:sp>
      <p:sp>
        <p:nvSpPr>
          <p:cNvPr id="9" name="Rectangle 8"/>
          <p:cNvSpPr/>
          <p:nvPr/>
        </p:nvSpPr>
        <p:spPr>
          <a:xfrm>
            <a:off x="423413" y="3286216"/>
            <a:ext cx="11340446" cy="646331"/>
          </a:xfrm>
          <a:prstGeom prst="rect">
            <a:avLst/>
          </a:prstGeom>
        </p:spPr>
        <p:txBody>
          <a:bodyPr wrap="square">
            <a:spAutoFit/>
          </a:bodyPr>
          <a:lstStyle/>
          <a:p>
            <a:r>
              <a:rPr lang="en-US" altLang="en-US" sz="3600" b="1" dirty="0">
                <a:solidFill>
                  <a:schemeClr val="bg1"/>
                </a:solidFill>
                <a:latin typeface="Century Gothic" panose="020B0502020202020204" pitchFamily="34" charset="0"/>
              </a:rPr>
              <a:t> </a:t>
            </a:r>
            <a:r>
              <a:rPr lang="en-US" altLang="en-US" sz="3600" b="1" dirty="0" smtClean="0">
                <a:solidFill>
                  <a:schemeClr val="bg1"/>
                </a:solidFill>
                <a:latin typeface="Century Gothic" panose="020B0502020202020204" pitchFamily="34" charset="0"/>
              </a:rPr>
              <a:t>Now, the question is, </a:t>
            </a:r>
            <a:r>
              <a:rPr lang="en-US" altLang="en-US" sz="3600" b="1" dirty="0" smtClean="0">
                <a:solidFill>
                  <a:srgbClr val="FFFF00"/>
                </a:solidFill>
                <a:latin typeface="Century Gothic" panose="020B0502020202020204" pitchFamily="34" charset="0"/>
              </a:rPr>
              <a:t>What do you think of Christ? </a:t>
            </a:r>
          </a:p>
        </p:txBody>
      </p:sp>
      <p:sp>
        <p:nvSpPr>
          <p:cNvPr id="10" name="Rectangle 9"/>
          <p:cNvSpPr/>
          <p:nvPr/>
        </p:nvSpPr>
        <p:spPr>
          <a:xfrm>
            <a:off x="529470" y="3819975"/>
            <a:ext cx="11340446" cy="1200329"/>
          </a:xfrm>
          <a:prstGeom prst="rect">
            <a:avLst/>
          </a:prstGeom>
        </p:spPr>
        <p:txBody>
          <a:bodyPr wrap="square">
            <a:spAutoFit/>
          </a:bodyPr>
          <a:lstStyle/>
          <a:p>
            <a:r>
              <a:rPr lang="en-US" altLang="en-US" sz="3600" b="1" dirty="0" smtClean="0">
                <a:solidFill>
                  <a:schemeClr val="bg1"/>
                </a:solidFill>
                <a:latin typeface="Century Gothic" panose="020B0502020202020204" pitchFamily="34" charset="0"/>
              </a:rPr>
              <a:t>Is He just a man? Or some sort of a spirit like all of the cults and false religions say He is?</a:t>
            </a:r>
          </a:p>
        </p:txBody>
      </p:sp>
      <p:sp>
        <p:nvSpPr>
          <p:cNvPr id="11" name="Rectangle 10"/>
          <p:cNvSpPr/>
          <p:nvPr/>
        </p:nvSpPr>
        <p:spPr>
          <a:xfrm>
            <a:off x="527870" y="5098500"/>
            <a:ext cx="11340446" cy="1200329"/>
          </a:xfrm>
          <a:prstGeom prst="rect">
            <a:avLst/>
          </a:prstGeom>
        </p:spPr>
        <p:txBody>
          <a:bodyPr wrap="square">
            <a:spAutoFit/>
          </a:bodyPr>
          <a:lstStyle/>
          <a:p>
            <a:r>
              <a:rPr lang="en-US" sz="3600" b="1" dirty="0" smtClean="0">
                <a:solidFill>
                  <a:schemeClr val="bg1"/>
                </a:solidFill>
              </a:rPr>
              <a:t>Mat. 16:16   </a:t>
            </a:r>
            <a:r>
              <a:rPr lang="en-US" sz="3600" b="1" dirty="0" smtClean="0">
                <a:solidFill>
                  <a:srgbClr val="FFFF00"/>
                </a:solidFill>
              </a:rPr>
              <a:t>“Simon Peter answered </a:t>
            </a:r>
            <a:r>
              <a:rPr lang="en-US" sz="3600" b="1" dirty="0" smtClean="0">
                <a:solidFill>
                  <a:srgbClr val="FFFF00"/>
                </a:solidFill>
              </a:rPr>
              <a:t>(Jesus) and </a:t>
            </a:r>
            <a:r>
              <a:rPr lang="en-US" sz="3600" b="1" dirty="0" smtClean="0">
                <a:solidFill>
                  <a:srgbClr val="FFFF00"/>
                </a:solidFill>
              </a:rPr>
              <a:t>said, </a:t>
            </a:r>
            <a:endParaRPr lang="en-US" sz="3600" b="1" dirty="0" smtClean="0">
              <a:solidFill>
                <a:srgbClr val="FFFF00"/>
              </a:solidFill>
            </a:endParaRPr>
          </a:p>
          <a:p>
            <a:r>
              <a:rPr lang="en-US" sz="3600" b="1" dirty="0" smtClean="0">
                <a:solidFill>
                  <a:srgbClr val="FFFF00"/>
                </a:solidFill>
              </a:rPr>
              <a:t> </a:t>
            </a:r>
            <a:r>
              <a:rPr lang="en-US" sz="3600" b="1" dirty="0" smtClean="0">
                <a:solidFill>
                  <a:srgbClr val="FFFF00"/>
                </a:solidFill>
              </a:rPr>
              <a:t>                    </a:t>
            </a:r>
            <a:r>
              <a:rPr lang="en-US" sz="3600" b="1" dirty="0" smtClean="0">
                <a:solidFill>
                  <a:srgbClr val="FFFF00"/>
                </a:solidFill>
              </a:rPr>
              <a:t>You </a:t>
            </a:r>
            <a:r>
              <a:rPr lang="en-US" sz="3600" b="1" dirty="0" smtClean="0">
                <a:solidFill>
                  <a:srgbClr val="FFFF00"/>
                </a:solidFill>
              </a:rPr>
              <a:t>are the Christ, the Son of the living God.” </a:t>
            </a:r>
          </a:p>
        </p:txBody>
      </p:sp>
      <p:sp>
        <p:nvSpPr>
          <p:cNvPr id="12" name="Rectangle 11"/>
          <p:cNvSpPr/>
          <p:nvPr/>
        </p:nvSpPr>
        <p:spPr>
          <a:xfrm>
            <a:off x="356135" y="1098206"/>
            <a:ext cx="11386686" cy="2308324"/>
          </a:xfrm>
          <a:prstGeom prst="rect">
            <a:avLst/>
          </a:prstGeom>
        </p:spPr>
        <p:txBody>
          <a:bodyPr wrap="square">
            <a:spAutoFit/>
          </a:bodyPr>
          <a:lstStyle/>
          <a:p>
            <a:r>
              <a:rPr lang="en-US" altLang="en-US" sz="3600" b="1" dirty="0">
                <a:solidFill>
                  <a:schemeClr val="bg1"/>
                </a:solidFill>
                <a:latin typeface="Century Gothic" panose="020B0502020202020204" pitchFamily="34" charset="0"/>
              </a:rPr>
              <a:t> </a:t>
            </a:r>
            <a:r>
              <a:rPr lang="en-US" altLang="en-US" sz="3600" b="1" dirty="0" smtClean="0">
                <a:solidFill>
                  <a:schemeClr val="bg1"/>
                </a:solidFill>
                <a:latin typeface="Century Gothic" panose="020B0502020202020204" pitchFamily="34" charset="0"/>
              </a:rPr>
              <a:t>Of course, it has only been a drop of water in </a:t>
            </a:r>
            <a:r>
              <a:rPr lang="en-US" altLang="en-US" sz="3600" b="1" dirty="0" smtClean="0">
                <a:solidFill>
                  <a:schemeClr val="bg1"/>
                </a:solidFill>
                <a:latin typeface="Century Gothic" panose="020B0502020202020204" pitchFamily="34" charset="0"/>
              </a:rPr>
              <a:t>comparison to the ocean. </a:t>
            </a:r>
            <a:r>
              <a:rPr lang="en-US" altLang="en-US" sz="3600" b="1" dirty="0" smtClean="0">
                <a:solidFill>
                  <a:schemeClr val="bg1"/>
                </a:solidFill>
                <a:latin typeface="Century Gothic" panose="020B0502020202020204" pitchFamily="34" charset="0"/>
              </a:rPr>
              <a:t>No person could ever cover completely the </a:t>
            </a:r>
            <a:r>
              <a:rPr lang="en-US" altLang="en-US" sz="3600" b="1" dirty="0" smtClean="0">
                <a:solidFill>
                  <a:schemeClr val="bg1"/>
                </a:solidFill>
                <a:latin typeface="Century Gothic" panose="020B0502020202020204" pitchFamily="34" charset="0"/>
              </a:rPr>
              <a:t>subjects </a:t>
            </a:r>
            <a:r>
              <a:rPr lang="en-US" altLang="en-US" sz="3600" b="1" dirty="0" smtClean="0">
                <a:solidFill>
                  <a:schemeClr val="bg1"/>
                </a:solidFill>
                <a:latin typeface="Century Gothic" panose="020B0502020202020204" pitchFamily="34" charset="0"/>
              </a:rPr>
              <a:t>of the Lord Jesus Christ.</a:t>
            </a:r>
          </a:p>
        </p:txBody>
      </p:sp>
    </p:spTree>
    <p:extLst>
      <p:ext uri="{BB962C8B-B14F-4D97-AF65-F5344CB8AC3E}">
        <p14:creationId xmlns:p14="http://schemas.microsoft.com/office/powerpoint/2010/main" xmlns="" val="114715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9" grpId="0"/>
      <p:bldP spid="10" grpId="0"/>
      <p:bldP spid="11" grpId="0"/>
      <p:bldP spid="1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648830" y="1147250"/>
            <a:ext cx="10812587" cy="1200329"/>
          </a:xfrm>
          <a:prstGeom prst="rect">
            <a:avLst/>
          </a:prstGeom>
        </p:spPr>
        <p:txBody>
          <a:bodyPr wrap="square">
            <a:spAutoFit/>
          </a:bodyPr>
          <a:lstStyle/>
          <a:p>
            <a:r>
              <a:rPr lang="en-US" altLang="en-US" sz="3600" b="1" dirty="0">
                <a:solidFill>
                  <a:schemeClr val="bg1"/>
                </a:solidFill>
                <a:latin typeface="Century Gothic" panose="020B0502020202020204" pitchFamily="34" charset="0"/>
              </a:rPr>
              <a:t> </a:t>
            </a:r>
            <a:r>
              <a:rPr lang="en-US" sz="3600" dirty="0" smtClean="0">
                <a:solidFill>
                  <a:schemeClr val="bg1"/>
                </a:solidFill>
              </a:rPr>
              <a:t>Jesus said in John 14:6  </a:t>
            </a:r>
            <a:r>
              <a:rPr lang="en-US" sz="3600" b="1" dirty="0" smtClean="0">
                <a:solidFill>
                  <a:srgbClr val="FFFF00"/>
                </a:solidFill>
              </a:rPr>
              <a:t>“I am the way, the truth, and the life: no man cometh unto the Father, but by me.”</a:t>
            </a:r>
            <a:endParaRPr lang="en-US" altLang="en-US" sz="3600" b="1" dirty="0" smtClean="0">
              <a:solidFill>
                <a:schemeClr val="bg1"/>
              </a:solidFill>
              <a:latin typeface="Century Gothic" panose="020B0502020202020204" pitchFamily="34" charset="0"/>
            </a:endParaRPr>
          </a:p>
        </p:txBody>
      </p:sp>
      <p:sp>
        <p:nvSpPr>
          <p:cNvPr id="9" name="Rectangle 8"/>
          <p:cNvSpPr/>
          <p:nvPr/>
        </p:nvSpPr>
        <p:spPr>
          <a:xfrm>
            <a:off x="471341" y="5021451"/>
            <a:ext cx="11340446" cy="1200329"/>
          </a:xfrm>
          <a:prstGeom prst="rect">
            <a:avLst/>
          </a:prstGeom>
        </p:spPr>
        <p:txBody>
          <a:bodyPr wrap="square">
            <a:spAutoFit/>
          </a:bodyPr>
          <a:lstStyle/>
          <a:p>
            <a:r>
              <a:rPr lang="en-US" altLang="en-US" sz="3600" b="1" dirty="0">
                <a:solidFill>
                  <a:schemeClr val="bg1"/>
                </a:solidFill>
                <a:latin typeface="Century Gothic" panose="020B0502020202020204" pitchFamily="34" charset="0"/>
              </a:rPr>
              <a:t> </a:t>
            </a:r>
            <a:r>
              <a:rPr lang="en-US" altLang="en-US" sz="3600" b="1" dirty="0" smtClean="0">
                <a:solidFill>
                  <a:schemeClr val="bg1"/>
                </a:solidFill>
                <a:latin typeface="Century Gothic" panose="020B0502020202020204" pitchFamily="34" charset="0"/>
              </a:rPr>
              <a:t>Now, the question is, What are you going to do with Jesus who is the Son of God? </a:t>
            </a:r>
          </a:p>
        </p:txBody>
      </p:sp>
      <p:sp>
        <p:nvSpPr>
          <p:cNvPr id="10" name="Rectangle 9"/>
          <p:cNvSpPr/>
          <p:nvPr/>
        </p:nvSpPr>
        <p:spPr>
          <a:xfrm>
            <a:off x="586031" y="2336384"/>
            <a:ext cx="11340446" cy="2862322"/>
          </a:xfrm>
          <a:prstGeom prst="rect">
            <a:avLst/>
          </a:prstGeom>
        </p:spPr>
        <p:txBody>
          <a:bodyPr wrap="square">
            <a:spAutoFit/>
          </a:bodyPr>
          <a:lstStyle/>
          <a:p>
            <a:r>
              <a:rPr lang="en-US" sz="3600" b="1" dirty="0" smtClean="0">
                <a:solidFill>
                  <a:schemeClr val="bg1"/>
                </a:solidFill>
              </a:rPr>
              <a:t>John 5:24  </a:t>
            </a:r>
            <a:r>
              <a:rPr lang="en-US" sz="3600" b="1" dirty="0" smtClean="0">
                <a:solidFill>
                  <a:srgbClr val="FFFF00"/>
                </a:solidFill>
              </a:rPr>
              <a:t>“Verily, verily, I say unto you, He that </a:t>
            </a:r>
            <a:r>
              <a:rPr lang="en-US" sz="3600" b="1" dirty="0" err="1" smtClean="0">
                <a:solidFill>
                  <a:srgbClr val="FFFF00"/>
                </a:solidFill>
              </a:rPr>
              <a:t>heareth</a:t>
            </a:r>
            <a:r>
              <a:rPr lang="en-US" sz="3600" b="1" dirty="0" smtClean="0">
                <a:solidFill>
                  <a:srgbClr val="FFFF00"/>
                </a:solidFill>
              </a:rPr>
              <a:t> my word, </a:t>
            </a:r>
            <a:r>
              <a:rPr lang="en-US" sz="3600" b="1" dirty="0" smtClean="0">
                <a:solidFill>
                  <a:schemeClr val="bg1"/>
                </a:solidFill>
              </a:rPr>
              <a:t>(you have heard today His word)</a:t>
            </a:r>
            <a:r>
              <a:rPr lang="en-US" sz="3600" b="1" dirty="0" smtClean="0">
                <a:solidFill>
                  <a:srgbClr val="FFFF00"/>
                </a:solidFill>
              </a:rPr>
              <a:t> and </a:t>
            </a:r>
            <a:r>
              <a:rPr lang="en-US" sz="3600" b="1" u="sng" dirty="0" smtClean="0">
                <a:solidFill>
                  <a:srgbClr val="FFFF00"/>
                </a:solidFill>
              </a:rPr>
              <a:t>believeth</a:t>
            </a:r>
            <a:r>
              <a:rPr lang="en-US" sz="3600" b="1" dirty="0" smtClean="0">
                <a:solidFill>
                  <a:srgbClr val="FFFF00"/>
                </a:solidFill>
              </a:rPr>
              <a:t> on him that sent me, hath everlasting life, and shall not come into condemnation; but is passed from death unto life.” </a:t>
            </a:r>
          </a:p>
        </p:txBody>
      </p:sp>
      <p:pic>
        <p:nvPicPr>
          <p:cNvPr id="1026" name="Picture 2" descr="C:\Users\Windows 10\Pictures\jesus_anim1.gif"/>
          <p:cNvPicPr>
            <a:picLocks noChangeAspect="1" noChangeArrowheads="1" noCrop="1"/>
          </p:cNvPicPr>
          <p:nvPr/>
        </p:nvPicPr>
        <p:blipFill>
          <a:blip r:embed="rId2"/>
          <a:srcRect/>
          <a:stretch>
            <a:fillRect/>
          </a:stretch>
        </p:blipFill>
        <p:spPr bwMode="auto">
          <a:xfrm>
            <a:off x="2920064" y="2293619"/>
            <a:ext cx="5569419" cy="3779119"/>
          </a:xfrm>
          <a:prstGeom prst="rect">
            <a:avLst/>
          </a:prstGeom>
          <a:noFill/>
        </p:spPr>
      </p:pic>
    </p:spTree>
    <p:extLst>
      <p:ext uri="{BB962C8B-B14F-4D97-AF65-F5344CB8AC3E}">
        <p14:creationId xmlns:p14="http://schemas.microsoft.com/office/powerpoint/2010/main" xmlns="" val="114715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1026"/>
                                        </p:tgtEl>
                                      </p:cBhvr>
                                    </p:animEffect>
                                    <p:set>
                                      <p:cBhvr>
                                        <p:cTn id="7" dur="1" fill="hold">
                                          <p:stCondLst>
                                            <p:cond delay="1999"/>
                                          </p:stCondLst>
                                        </p:cTn>
                                        <p:tgtEl>
                                          <p:spTgt spid="1026"/>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37842" y="4857350"/>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96190" y="1910834"/>
            <a:ext cx="10812587" cy="1015663"/>
          </a:xfrm>
          <a:prstGeom prst="rect">
            <a:avLst/>
          </a:prstGeom>
        </p:spPr>
        <p:txBody>
          <a:bodyPr wrap="square">
            <a:spAutoFit/>
          </a:bodyPr>
          <a:lstStyle/>
          <a:p>
            <a:pPr algn="ctr"/>
            <a:r>
              <a:rPr lang="en-US" sz="6000" b="1" dirty="0" smtClean="0">
                <a:latin typeface="Arial Black" pitchFamily="34" charset="0"/>
              </a:rPr>
              <a:t>WHO IS THIS JESUS?</a:t>
            </a:r>
            <a:endParaRPr lang="en-US" altLang="en-US" sz="6000" b="1" dirty="0" smtClean="0">
              <a:solidFill>
                <a:schemeClr val="bg1"/>
              </a:solidFill>
              <a:latin typeface="Century Gothic" panose="020B0502020202020204" pitchFamily="34" charset="0"/>
            </a:endParaRPr>
          </a:p>
        </p:txBody>
      </p:sp>
      <p:sp>
        <p:nvSpPr>
          <p:cNvPr id="9" name="Rectangle 8"/>
          <p:cNvSpPr/>
          <p:nvPr/>
        </p:nvSpPr>
        <p:spPr>
          <a:xfrm>
            <a:off x="391406" y="3373242"/>
            <a:ext cx="11293582" cy="1569660"/>
          </a:xfrm>
          <a:prstGeom prst="rect">
            <a:avLst/>
          </a:prstGeom>
        </p:spPr>
        <p:txBody>
          <a:bodyPr wrap="square">
            <a:spAutoFit/>
          </a:bodyPr>
          <a:lstStyle/>
          <a:p>
            <a:pPr algn="ctr"/>
            <a:r>
              <a:rPr lang="en-US" sz="9600" b="1" dirty="0" smtClean="0">
                <a:latin typeface="Arial Black" pitchFamily="34" charset="0"/>
              </a:rPr>
              <a:t>WHO IS JESUS?</a:t>
            </a:r>
            <a:endParaRPr lang="en-US" altLang="en-US" sz="9600" b="1" dirty="0" smtClean="0">
              <a:solidFill>
                <a:schemeClr val="bg1"/>
              </a:solidFill>
              <a:latin typeface="Century Gothic" panose="020B0502020202020204" pitchFamily="34" charset="0"/>
            </a:endParaRPr>
          </a:p>
        </p:txBody>
      </p:sp>
    </p:spTree>
    <p:extLst>
      <p:ext uri="{BB962C8B-B14F-4D97-AF65-F5344CB8AC3E}">
        <p14:creationId xmlns:p14="http://schemas.microsoft.com/office/powerpoint/2010/main" xmlns="" val="636267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amond(in)">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wheel(4)">
                                      <p:cBhvr>
                                        <p:cTn id="12" dur="500"/>
                                        <p:tgtEl>
                                          <p:spTgt spid="9">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ng2.gif"/>
          <p:cNvPicPr>
            <a:picLocks noChangeAspect="1"/>
          </p:cNvPicPr>
          <p:nvPr/>
        </p:nvPicPr>
        <p:blipFill>
          <a:blip r:embed="rId2"/>
          <a:stretch>
            <a:fillRect/>
          </a:stretch>
        </p:blipFill>
        <p:spPr>
          <a:xfrm>
            <a:off x="0" y="0"/>
            <a:ext cx="12192000" cy="6510975"/>
          </a:xfrm>
          <a:prstGeom prst="rect">
            <a:avLst/>
          </a:prstGeom>
        </p:spPr>
      </p:pic>
      <p:sp>
        <p:nvSpPr>
          <p:cNvPr id="6" name="Rectangle 5"/>
          <p:cNvSpPr/>
          <p:nvPr/>
        </p:nvSpPr>
        <p:spPr>
          <a:xfrm>
            <a:off x="741145" y="2377440"/>
            <a:ext cx="11155680" cy="4081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988968" y="1511166"/>
            <a:ext cx="3888607" cy="12224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21899" y="1973185"/>
            <a:ext cx="9856266" cy="1323439"/>
          </a:xfrm>
          <a:prstGeom prst="rect">
            <a:avLst/>
          </a:prstGeom>
          <a:noFill/>
        </p:spPr>
        <p:txBody>
          <a:bodyPr wrap="square" rtlCol="0">
            <a:spAutoFit/>
          </a:bodyPr>
          <a:lstStyle/>
          <a:p>
            <a:r>
              <a:rPr lang="en-US" sz="4000" dirty="0" smtClean="0">
                <a:effectLst>
                  <a:outerShdw blurRad="38100" dist="38100" dir="2700000" algn="tl">
                    <a:srgbClr val="000000">
                      <a:alpha val="43137"/>
                    </a:srgbClr>
                  </a:outerShdw>
                </a:effectLst>
                <a:latin typeface="Arial Black" pitchFamily="34" charset="0"/>
              </a:rPr>
              <a:t>Are you </a:t>
            </a:r>
            <a:r>
              <a:rPr lang="en-US" sz="4000" u="sng" dirty="0" smtClean="0">
                <a:effectLst>
                  <a:outerShdw blurRad="38100" dist="38100" dir="2700000" algn="tl">
                    <a:srgbClr val="000000">
                      <a:alpha val="43137"/>
                    </a:srgbClr>
                  </a:outerShdw>
                </a:effectLst>
                <a:latin typeface="Arial Black" pitchFamily="34" charset="0"/>
              </a:rPr>
              <a:t>100% sure</a:t>
            </a:r>
            <a:r>
              <a:rPr lang="en-US" sz="4000" dirty="0" smtClean="0">
                <a:effectLst>
                  <a:outerShdw blurRad="38100" dist="38100" dir="2700000" algn="tl">
                    <a:srgbClr val="000000">
                      <a:alpha val="43137"/>
                    </a:srgbClr>
                  </a:outerShdw>
                </a:effectLst>
                <a:latin typeface="Arial Black" pitchFamily="34" charset="0"/>
              </a:rPr>
              <a:t> you are going to heaven when you die?</a:t>
            </a:r>
            <a:endParaRPr lang="en-US" sz="4000" dirty="0">
              <a:effectLst>
                <a:outerShdw blurRad="38100" dist="38100" dir="2700000" algn="tl">
                  <a:srgbClr val="000000">
                    <a:alpha val="43137"/>
                  </a:srgbClr>
                </a:outerShdw>
              </a:effectLst>
              <a:latin typeface="Arial Black" pitchFamily="34" charset="0"/>
            </a:endParaRPr>
          </a:p>
        </p:txBody>
      </p:sp>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par>
                                <p:cTn id="13" presetID="10" presetClass="exit" presetSubtype="0" fill="hold" grpId="0" nodeType="withEffect">
                                  <p:stCondLst>
                                    <p:cond delay="0"/>
                                  </p:stCondLst>
                                  <p:childTnLst>
                                    <p:animEffect transition="out" filter="fade">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8"/>
                                        </p:tgtEl>
                                      </p:cBhvr>
                                    </p:animEffect>
                                    <p:set>
                                      <p:cBhvr>
                                        <p:cTn id="18"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8" grpId="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ng2.gif"/>
          <p:cNvPicPr>
            <a:picLocks noChangeAspect="1"/>
          </p:cNvPicPr>
          <p:nvPr/>
        </p:nvPicPr>
        <p:blipFill>
          <a:blip r:embed="rId2"/>
          <a:stretch>
            <a:fillRect/>
          </a:stretch>
        </p:blipFill>
        <p:spPr>
          <a:xfrm>
            <a:off x="54832" y="125495"/>
            <a:ext cx="6326892" cy="6510975"/>
          </a:xfrm>
          <a:prstGeom prst="rect">
            <a:avLst/>
          </a:prstGeom>
        </p:spPr>
      </p:pic>
      <p:pic>
        <p:nvPicPr>
          <p:cNvPr id="3" name="Picture 2" descr="Eng3.gif"/>
          <p:cNvPicPr>
            <a:picLocks noChangeAspect="1"/>
          </p:cNvPicPr>
          <p:nvPr/>
        </p:nvPicPr>
        <p:blipFill>
          <a:blip r:embed="rId3"/>
          <a:stretch>
            <a:fillRect/>
          </a:stretch>
        </p:blipFill>
        <p:spPr>
          <a:xfrm>
            <a:off x="163629" y="241167"/>
            <a:ext cx="11915249" cy="6404729"/>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ng4.gif"/>
          <p:cNvPicPr>
            <a:picLocks noChangeAspect="1"/>
          </p:cNvPicPr>
          <p:nvPr/>
        </p:nvPicPr>
        <p:blipFill>
          <a:blip r:embed="rId2"/>
          <a:stretch>
            <a:fillRect/>
          </a:stretch>
        </p:blipFill>
        <p:spPr>
          <a:xfrm>
            <a:off x="179109" y="203461"/>
            <a:ext cx="12012891" cy="6310461"/>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ng5.gif"/>
          <p:cNvPicPr>
            <a:picLocks/>
          </p:cNvPicPr>
          <p:nvPr/>
        </p:nvPicPr>
        <p:blipFill>
          <a:blip r:embed="rId2"/>
          <a:stretch>
            <a:fillRect/>
          </a:stretch>
        </p:blipFill>
        <p:spPr>
          <a:xfrm>
            <a:off x="0" y="-1131217"/>
            <a:ext cx="12012890" cy="7461303"/>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ng6.gif"/>
          <p:cNvPicPr>
            <a:picLocks noChangeAspect="1"/>
          </p:cNvPicPr>
          <p:nvPr/>
        </p:nvPicPr>
        <p:blipFill>
          <a:blip r:embed="rId2"/>
          <a:stretch>
            <a:fillRect/>
          </a:stretch>
        </p:blipFill>
        <p:spPr>
          <a:xfrm>
            <a:off x="113096" y="-37706"/>
            <a:ext cx="12078904" cy="6664750"/>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ng7.gif"/>
          <p:cNvPicPr>
            <a:picLocks noChangeAspect="1"/>
          </p:cNvPicPr>
          <p:nvPr/>
        </p:nvPicPr>
        <p:blipFill>
          <a:blip r:embed="rId2"/>
          <a:stretch>
            <a:fillRect/>
          </a:stretch>
        </p:blipFill>
        <p:spPr>
          <a:xfrm>
            <a:off x="0" y="1"/>
            <a:ext cx="11798517" cy="6664750"/>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ng8.gif"/>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ng9.gif"/>
          <p:cNvPicPr>
            <a:picLocks noChangeAspect="1"/>
          </p:cNvPicPr>
          <p:nvPr/>
        </p:nvPicPr>
        <p:blipFill>
          <a:blip r:embed="rId2"/>
          <a:stretch>
            <a:fillRect/>
          </a:stretch>
        </p:blipFill>
        <p:spPr>
          <a:xfrm>
            <a:off x="0" y="-543869"/>
            <a:ext cx="12191999" cy="7084244"/>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ng10.gif"/>
          <p:cNvPicPr>
            <a:picLocks noChangeAspect="1"/>
          </p:cNvPicPr>
          <p:nvPr/>
        </p:nvPicPr>
        <p:blipFill>
          <a:blip r:embed="rId2"/>
          <a:stretch>
            <a:fillRect/>
          </a:stretch>
        </p:blipFill>
        <p:spPr>
          <a:xfrm>
            <a:off x="65974" y="33782"/>
            <a:ext cx="11821226" cy="6682819"/>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g11.gif"/>
          <p:cNvPicPr>
            <a:picLocks noChangeAspect="1"/>
          </p:cNvPicPr>
          <p:nvPr/>
        </p:nvPicPr>
        <p:blipFill>
          <a:blip r:embed="rId2"/>
          <a:stretch>
            <a:fillRect/>
          </a:stretch>
        </p:blipFill>
        <p:spPr>
          <a:xfrm>
            <a:off x="0" y="0"/>
            <a:ext cx="12030170" cy="6682819"/>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67065"/>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1622146" y="135854"/>
            <a:ext cx="6793847" cy="769441"/>
          </a:xfrm>
          <a:prstGeom prst="rect">
            <a:avLst/>
          </a:prstGeom>
        </p:spPr>
        <p:txBody>
          <a:bodyPr wrap="none">
            <a:spAutoFit/>
          </a:bodyPr>
          <a:lstStyle/>
          <a:p>
            <a:pPr algn="ctr"/>
            <a:r>
              <a:rPr lang="en-US" sz="4400" b="1" dirty="0" smtClean="0">
                <a:latin typeface="Arial Black" pitchFamily="34" charset="0"/>
              </a:rPr>
              <a:t>WHO IS THIS JESUS?</a:t>
            </a:r>
            <a:endParaRPr lang="en-US" altLang="en-US" sz="5400" b="1" dirty="0">
              <a:solidFill>
                <a:srgbClr val="C00000"/>
              </a:solidFill>
              <a:latin typeface="Arial Black" pitchFamily="34" charset="0"/>
            </a:endParaRPr>
          </a:p>
        </p:txBody>
      </p:sp>
      <p:sp>
        <p:nvSpPr>
          <p:cNvPr id="8" name="Rectangle 7"/>
          <p:cNvSpPr/>
          <p:nvPr/>
        </p:nvSpPr>
        <p:spPr>
          <a:xfrm>
            <a:off x="665017" y="2249825"/>
            <a:ext cx="10812587" cy="1754326"/>
          </a:xfrm>
          <a:prstGeom prst="rect">
            <a:avLst/>
          </a:prstGeom>
        </p:spPr>
        <p:txBody>
          <a:bodyPr wrap="square">
            <a:spAutoFit/>
          </a:bodyPr>
          <a:lstStyle/>
          <a:p>
            <a:r>
              <a:rPr lang="en-US" sz="5400" b="1" dirty="0" smtClean="0">
                <a:solidFill>
                  <a:schemeClr val="bg1"/>
                </a:solidFill>
              </a:rPr>
              <a:t>While the Pharisees were gathered together, Jesus asked them, </a:t>
            </a:r>
            <a:endParaRPr lang="en-US" altLang="en-US" sz="5400" b="1" dirty="0" smtClean="0">
              <a:solidFill>
                <a:schemeClr val="bg1"/>
              </a:solidFill>
              <a:latin typeface="Century Gothic" panose="020B0502020202020204" pitchFamily="34" charset="0"/>
            </a:endParaRPr>
          </a:p>
        </p:txBody>
      </p:sp>
      <p:sp>
        <p:nvSpPr>
          <p:cNvPr id="9" name="Rectangle 8"/>
          <p:cNvSpPr/>
          <p:nvPr/>
        </p:nvSpPr>
        <p:spPr>
          <a:xfrm>
            <a:off x="615194" y="3993662"/>
            <a:ext cx="10812587" cy="2585323"/>
          </a:xfrm>
          <a:prstGeom prst="rect">
            <a:avLst/>
          </a:prstGeom>
        </p:spPr>
        <p:txBody>
          <a:bodyPr wrap="square">
            <a:spAutoFit/>
          </a:bodyPr>
          <a:lstStyle/>
          <a:p>
            <a:r>
              <a:rPr lang="en-US" sz="5400" b="1" dirty="0" smtClean="0">
                <a:solidFill>
                  <a:srgbClr val="FFFF00"/>
                </a:solidFill>
              </a:rPr>
              <a:t>“What think ye of </a:t>
            </a:r>
            <a:r>
              <a:rPr lang="en-US" sz="5400" b="1" dirty="0" smtClean="0">
                <a:solidFill>
                  <a:srgbClr val="FFFF00"/>
                </a:solidFill>
                <a:latin typeface="Arial" pitchFamily="34" charset="0"/>
                <a:cs typeface="Arial" pitchFamily="34" charset="0"/>
              </a:rPr>
              <a:t>Christ</a:t>
            </a:r>
            <a:r>
              <a:rPr lang="en-US" sz="5400" b="1" dirty="0" smtClean="0">
                <a:solidFill>
                  <a:srgbClr val="FFFF00"/>
                </a:solidFill>
              </a:rPr>
              <a:t>? </a:t>
            </a:r>
          </a:p>
          <a:p>
            <a:r>
              <a:rPr lang="en-US" sz="5400" b="1" dirty="0" smtClean="0">
                <a:solidFill>
                  <a:srgbClr val="FFFF00"/>
                </a:solidFill>
              </a:rPr>
              <a:t>  whose son is he?”</a:t>
            </a:r>
            <a:r>
              <a:rPr lang="en-US" sz="5400" b="1" dirty="0" smtClean="0">
                <a:solidFill>
                  <a:schemeClr val="bg1"/>
                </a:solidFill>
              </a:rPr>
              <a:t>   Matthew 2:42 </a:t>
            </a:r>
            <a:endParaRPr lang="en-US" sz="5400" dirty="0" smtClean="0">
              <a:solidFill>
                <a:schemeClr val="bg1"/>
              </a:solidFill>
            </a:endParaRPr>
          </a:p>
          <a:p>
            <a:pPr algn="ctr"/>
            <a:endParaRPr lang="en-US" altLang="en-US" sz="5400" b="1" dirty="0" smtClean="0">
              <a:solidFill>
                <a:schemeClr val="bg1"/>
              </a:solidFill>
              <a:latin typeface="Century Gothic" panose="020B0502020202020204" pitchFamily="34" charset="0"/>
            </a:endParaRPr>
          </a:p>
        </p:txBody>
      </p:sp>
      <p:sp>
        <p:nvSpPr>
          <p:cNvPr id="10" name="Rectangle 9"/>
          <p:cNvSpPr/>
          <p:nvPr/>
        </p:nvSpPr>
        <p:spPr>
          <a:xfrm>
            <a:off x="673042" y="1064350"/>
            <a:ext cx="10812587" cy="923330"/>
          </a:xfrm>
          <a:prstGeom prst="rect">
            <a:avLst/>
          </a:prstGeom>
        </p:spPr>
        <p:txBody>
          <a:bodyPr wrap="square">
            <a:spAutoFit/>
          </a:bodyPr>
          <a:lstStyle/>
          <a:p>
            <a:r>
              <a:rPr lang="en-US" sz="5400" b="1" smtClean="0">
                <a:solidFill>
                  <a:schemeClr val="bg1"/>
                </a:solidFill>
              </a:rPr>
              <a:t>Listen </a:t>
            </a:r>
            <a:r>
              <a:rPr lang="en-US" sz="5400" b="1" smtClean="0">
                <a:solidFill>
                  <a:schemeClr val="bg1"/>
                </a:solidFill>
              </a:rPr>
              <a:t>to what </a:t>
            </a:r>
            <a:r>
              <a:rPr lang="en-US" sz="5400" b="1" dirty="0" smtClean="0">
                <a:solidFill>
                  <a:schemeClr val="bg1"/>
                </a:solidFill>
              </a:rPr>
              <a:t>others </a:t>
            </a:r>
            <a:r>
              <a:rPr lang="en-US" sz="5400" b="1" dirty="0" smtClean="0">
                <a:solidFill>
                  <a:schemeClr val="bg1"/>
                </a:solidFill>
              </a:rPr>
              <a:t>have said</a:t>
            </a:r>
            <a:r>
              <a:rPr lang="en-US" sz="5400" b="1" dirty="0" smtClean="0">
                <a:solidFill>
                  <a:schemeClr val="bg1"/>
                </a:solidFill>
              </a:rPr>
              <a:t>:</a:t>
            </a:r>
            <a:endParaRPr lang="en-US" altLang="en-US" sz="5400" b="1" dirty="0" smtClean="0">
              <a:solidFill>
                <a:schemeClr val="bg1"/>
              </a:solidFill>
              <a:latin typeface="Century Gothic" panose="020B0502020202020204" pitchFamily="34" charset="0"/>
            </a:endParaRPr>
          </a:p>
        </p:txBody>
      </p:sp>
    </p:spTree>
    <p:extLst>
      <p:ext uri="{BB962C8B-B14F-4D97-AF65-F5344CB8AC3E}">
        <p14:creationId xmlns:p14="http://schemas.microsoft.com/office/powerpoint/2010/main" xmlns="" val="941627345"/>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ng12.gif"/>
          <p:cNvPicPr>
            <a:picLocks noChangeAspect="1"/>
          </p:cNvPicPr>
          <p:nvPr/>
        </p:nvPicPr>
        <p:blipFill>
          <a:blip r:embed="rId2"/>
          <a:stretch>
            <a:fillRect/>
          </a:stretch>
        </p:blipFill>
        <p:spPr>
          <a:xfrm>
            <a:off x="113108" y="65985"/>
            <a:ext cx="12078892" cy="6660037"/>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g13.gif"/>
          <p:cNvPicPr>
            <a:picLocks noChangeAspect="1"/>
          </p:cNvPicPr>
          <p:nvPr/>
        </p:nvPicPr>
        <p:blipFill>
          <a:blip r:embed="rId2"/>
          <a:stretch>
            <a:fillRect/>
          </a:stretch>
        </p:blipFill>
        <p:spPr>
          <a:xfrm>
            <a:off x="231006" y="-1"/>
            <a:ext cx="11960994" cy="6858001"/>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g14.gif"/>
          <p:cNvPicPr>
            <a:picLocks noChangeAspect="1"/>
          </p:cNvPicPr>
          <p:nvPr/>
        </p:nvPicPr>
        <p:blipFill>
          <a:blip r:embed="rId2"/>
          <a:stretch>
            <a:fillRect/>
          </a:stretch>
        </p:blipFill>
        <p:spPr>
          <a:xfrm>
            <a:off x="94252" y="103694"/>
            <a:ext cx="12097747" cy="6754305"/>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ng15.gif"/>
          <p:cNvPicPr>
            <a:picLocks noChangeAspect="1"/>
          </p:cNvPicPr>
          <p:nvPr/>
        </p:nvPicPr>
        <p:blipFill>
          <a:blip r:embed="rId2"/>
          <a:stretch>
            <a:fillRect/>
          </a:stretch>
        </p:blipFill>
        <p:spPr>
          <a:xfrm>
            <a:off x="0" y="-1"/>
            <a:ext cx="12160553" cy="6754305"/>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ng16.gif"/>
          <p:cNvPicPr>
            <a:picLocks noChangeAspect="1"/>
          </p:cNvPicPr>
          <p:nvPr/>
        </p:nvPicPr>
        <p:blipFill>
          <a:blip r:embed="rId2"/>
          <a:stretch>
            <a:fillRect/>
          </a:stretch>
        </p:blipFill>
        <p:spPr>
          <a:xfrm>
            <a:off x="0" y="0"/>
            <a:ext cx="11916076" cy="6858000"/>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ng17.gif"/>
          <p:cNvPicPr>
            <a:picLocks noChangeAspect="1"/>
          </p:cNvPicPr>
          <p:nvPr/>
        </p:nvPicPr>
        <p:blipFill>
          <a:blip r:embed="rId2"/>
          <a:stretch>
            <a:fillRect/>
          </a:stretch>
        </p:blipFill>
        <p:spPr>
          <a:xfrm>
            <a:off x="144378" y="115503"/>
            <a:ext cx="11843323" cy="6858000"/>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ng18.gif"/>
          <p:cNvPicPr>
            <a:picLocks noChangeAspect="1"/>
          </p:cNvPicPr>
          <p:nvPr/>
        </p:nvPicPr>
        <p:blipFill>
          <a:blip r:embed="rId2"/>
          <a:stretch>
            <a:fillRect/>
          </a:stretch>
        </p:blipFill>
        <p:spPr>
          <a:xfrm>
            <a:off x="0" y="0"/>
            <a:ext cx="12012328" cy="6858000"/>
          </a:xfrm>
          <a:prstGeom prst="rect">
            <a:avLst/>
          </a:prstGeom>
        </p:spPr>
      </p:pic>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ng19.gif"/>
          <p:cNvPicPr>
            <a:picLocks noChangeAspect="1"/>
          </p:cNvPicPr>
          <p:nvPr/>
        </p:nvPicPr>
        <p:blipFill>
          <a:blip r:embed="rId2"/>
          <a:stretch>
            <a:fillRect/>
          </a:stretch>
        </p:blipFill>
        <p:spPr>
          <a:xfrm>
            <a:off x="0" y="-216822"/>
            <a:ext cx="12192000" cy="7074821"/>
          </a:xfrm>
          <a:prstGeom prst="rect">
            <a:avLst/>
          </a:prstGeom>
        </p:spPr>
      </p:pic>
      <p:sp>
        <p:nvSpPr>
          <p:cNvPr id="5" name="Rectangle 4"/>
          <p:cNvSpPr/>
          <p:nvPr/>
        </p:nvSpPr>
        <p:spPr>
          <a:xfrm>
            <a:off x="269507" y="4032985"/>
            <a:ext cx="11922493" cy="2825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69565290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2771503" y="127062"/>
            <a:ext cx="6365845"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A PROMISE FROM GOD</a:t>
            </a:r>
            <a:endParaRPr lang="en-US" altLang="en-US" sz="5400" b="1" dirty="0">
              <a:solidFill>
                <a:srgbClr val="C00000"/>
              </a:solidFill>
              <a:latin typeface="Century Gothic" panose="020B0502020202020204" pitchFamily="34" charset="0"/>
            </a:endParaRPr>
          </a:p>
        </p:txBody>
      </p:sp>
      <p:sp>
        <p:nvSpPr>
          <p:cNvPr id="8" name="Rectangle 7"/>
          <p:cNvSpPr/>
          <p:nvPr/>
        </p:nvSpPr>
        <p:spPr>
          <a:xfrm>
            <a:off x="753715" y="1494233"/>
            <a:ext cx="10812587" cy="2308324"/>
          </a:xfrm>
          <a:prstGeom prst="rect">
            <a:avLst/>
          </a:prstGeom>
        </p:spPr>
        <p:txBody>
          <a:bodyPr wrap="square">
            <a:spAutoFit/>
          </a:bodyPr>
          <a:lstStyle/>
          <a:p>
            <a:r>
              <a:rPr lang="en-US" altLang="en-US" sz="3600" b="1" dirty="0">
                <a:solidFill>
                  <a:schemeClr val="bg1"/>
                </a:solidFill>
                <a:latin typeface="Century Gothic" panose="020B0502020202020204" pitchFamily="34" charset="0"/>
              </a:rPr>
              <a:t> </a:t>
            </a:r>
            <a:r>
              <a:rPr lang="en-US" sz="3600" b="1" dirty="0" smtClean="0">
                <a:solidFill>
                  <a:schemeClr val="bg1"/>
                </a:solidFill>
              </a:rPr>
              <a:t>1 John 5:11-13  </a:t>
            </a:r>
            <a:r>
              <a:rPr lang="en-US" sz="3600" b="1" dirty="0" smtClean="0">
                <a:solidFill>
                  <a:srgbClr val="FFFF00"/>
                </a:solidFill>
              </a:rPr>
              <a:t>“And this is the record, that God hath given to us eternal life, and this life is in his Son.  He </a:t>
            </a:r>
            <a:r>
              <a:rPr lang="en-US" sz="3600" b="1" u="sng" dirty="0" smtClean="0">
                <a:solidFill>
                  <a:srgbClr val="FFFF00"/>
                </a:solidFill>
              </a:rPr>
              <a:t>that hath the Son hath life</a:t>
            </a:r>
            <a:r>
              <a:rPr lang="en-US" sz="3600" b="1" dirty="0" smtClean="0">
                <a:solidFill>
                  <a:srgbClr val="FFFF00"/>
                </a:solidFill>
              </a:rPr>
              <a:t>; </a:t>
            </a:r>
            <a:r>
              <a:rPr lang="en-US" sz="3600" b="1" i="1" dirty="0" smtClean="0">
                <a:solidFill>
                  <a:srgbClr val="FFFF00"/>
                </a:solidFill>
              </a:rPr>
              <a:t>and he that hath not the Son of God hath not life. </a:t>
            </a:r>
            <a:endParaRPr lang="en-US" altLang="en-US" sz="3600" b="1" dirty="0" smtClean="0">
              <a:solidFill>
                <a:srgbClr val="FFFF00"/>
              </a:solidFill>
              <a:latin typeface="Century Gothic" panose="020B0502020202020204" pitchFamily="34" charset="0"/>
            </a:endParaRPr>
          </a:p>
        </p:txBody>
      </p:sp>
      <p:sp>
        <p:nvSpPr>
          <p:cNvPr id="10" name="Rectangle 9"/>
          <p:cNvSpPr/>
          <p:nvPr/>
        </p:nvSpPr>
        <p:spPr>
          <a:xfrm>
            <a:off x="727437" y="3136600"/>
            <a:ext cx="11340446" cy="1754326"/>
          </a:xfrm>
          <a:prstGeom prst="rect">
            <a:avLst/>
          </a:prstGeom>
        </p:spPr>
        <p:txBody>
          <a:bodyPr wrap="square">
            <a:spAutoFit/>
          </a:bodyPr>
          <a:lstStyle/>
          <a:p>
            <a:r>
              <a:rPr lang="en-US" sz="3600" b="1" dirty="0" smtClean="0">
                <a:solidFill>
                  <a:srgbClr val="FFFF00"/>
                </a:solidFill>
              </a:rPr>
              <a:t>                                              These things have I written unto you that </a:t>
            </a:r>
            <a:r>
              <a:rPr lang="en-US" sz="3600" b="1" u="sng" dirty="0" smtClean="0">
                <a:solidFill>
                  <a:srgbClr val="FFFF00"/>
                </a:solidFill>
              </a:rPr>
              <a:t>believe</a:t>
            </a:r>
            <a:r>
              <a:rPr lang="en-US" sz="3600" b="1" dirty="0" smtClean="0">
                <a:solidFill>
                  <a:srgbClr val="FFFF00"/>
                </a:solidFill>
              </a:rPr>
              <a:t> on the name of the Son of God; </a:t>
            </a:r>
          </a:p>
          <a:p>
            <a:r>
              <a:rPr lang="en-US" sz="3600" b="1" u="sng" dirty="0" smtClean="0">
                <a:solidFill>
                  <a:srgbClr val="FFFF00"/>
                </a:solidFill>
              </a:rPr>
              <a:t>that ye may know</a:t>
            </a:r>
            <a:r>
              <a:rPr lang="en-US" sz="3600" b="1" dirty="0" smtClean="0">
                <a:solidFill>
                  <a:srgbClr val="FFFF00"/>
                </a:solidFill>
              </a:rPr>
              <a:t> that ye have eternal life...” </a:t>
            </a:r>
          </a:p>
        </p:txBody>
      </p:sp>
    </p:spTree>
    <p:extLst>
      <p:ext uri="{BB962C8B-B14F-4D97-AF65-F5344CB8AC3E}">
        <p14:creationId xmlns:p14="http://schemas.microsoft.com/office/powerpoint/2010/main" xmlns="" val="114715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73284" y="982104"/>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2771503" y="127062"/>
            <a:ext cx="4953600" cy="769441"/>
          </a:xfrm>
          <a:prstGeom prst="rect">
            <a:avLst/>
          </a:prstGeom>
        </p:spPr>
        <p:txBody>
          <a:bodyPr wrap="none">
            <a:spAutoFit/>
          </a:bodyPr>
          <a:lstStyle/>
          <a:p>
            <a:pPr algn="ctr"/>
            <a:r>
              <a:rPr lang="en-US" altLang="en-US" sz="4400" b="1" dirty="0" smtClean="0">
                <a:solidFill>
                  <a:srgbClr val="C00000"/>
                </a:solidFill>
                <a:latin typeface="Century Gothic" panose="020B0502020202020204" pitchFamily="34" charset="0"/>
              </a:rPr>
              <a:t>I LOVE THIS SONG</a:t>
            </a:r>
            <a:endParaRPr lang="en-US" altLang="en-US" sz="5400" b="1" dirty="0">
              <a:solidFill>
                <a:srgbClr val="C00000"/>
              </a:solidFill>
              <a:latin typeface="Century Gothic" panose="020B0502020202020204" pitchFamily="34" charset="0"/>
            </a:endParaRPr>
          </a:p>
        </p:txBody>
      </p:sp>
      <p:sp>
        <p:nvSpPr>
          <p:cNvPr id="8" name="Rectangle 7"/>
          <p:cNvSpPr/>
          <p:nvPr/>
        </p:nvSpPr>
        <p:spPr>
          <a:xfrm>
            <a:off x="856659" y="1099607"/>
            <a:ext cx="6987908" cy="2308324"/>
          </a:xfrm>
          <a:prstGeom prst="rect">
            <a:avLst/>
          </a:prstGeom>
        </p:spPr>
        <p:txBody>
          <a:bodyPr wrap="square">
            <a:spAutoFit/>
          </a:bodyPr>
          <a:lstStyle/>
          <a:p>
            <a:r>
              <a:rPr lang="en-US" altLang="en-US" sz="3600" b="1" dirty="0">
                <a:solidFill>
                  <a:schemeClr val="bg1"/>
                </a:solidFill>
                <a:latin typeface="Century Gothic" panose="020B0502020202020204" pitchFamily="34" charset="0"/>
              </a:rPr>
              <a:t> </a:t>
            </a:r>
            <a:r>
              <a:rPr lang="en-US" sz="3600" b="1" dirty="0" smtClean="0">
                <a:solidFill>
                  <a:schemeClr val="bg1"/>
                </a:solidFill>
              </a:rPr>
              <a:t>More about Jesus; in His Word,</a:t>
            </a:r>
            <a:br>
              <a:rPr lang="en-US" sz="3600" b="1" dirty="0" smtClean="0">
                <a:solidFill>
                  <a:schemeClr val="bg1"/>
                </a:solidFill>
              </a:rPr>
            </a:br>
            <a:r>
              <a:rPr lang="en-US" sz="3600" b="1" dirty="0" smtClean="0">
                <a:solidFill>
                  <a:schemeClr val="bg1"/>
                </a:solidFill>
              </a:rPr>
              <a:t>Holding communion with my Lord;</a:t>
            </a:r>
            <a:br>
              <a:rPr lang="en-US" sz="3600" b="1" dirty="0" smtClean="0">
                <a:solidFill>
                  <a:schemeClr val="bg1"/>
                </a:solidFill>
              </a:rPr>
            </a:br>
            <a:r>
              <a:rPr lang="en-US" sz="3600" b="1" dirty="0" smtClean="0">
                <a:solidFill>
                  <a:schemeClr val="bg1"/>
                </a:solidFill>
              </a:rPr>
              <a:t>Hearing His voice in every line,</a:t>
            </a:r>
            <a:br>
              <a:rPr lang="en-US" sz="3600" b="1" dirty="0" smtClean="0">
                <a:solidFill>
                  <a:schemeClr val="bg1"/>
                </a:solidFill>
              </a:rPr>
            </a:br>
            <a:r>
              <a:rPr lang="en-US" sz="3600" b="1" dirty="0" smtClean="0">
                <a:solidFill>
                  <a:schemeClr val="bg1"/>
                </a:solidFill>
              </a:rPr>
              <a:t>Making each faithful saying mine.</a:t>
            </a:r>
            <a:endParaRPr lang="en-US" altLang="en-US" sz="3600" b="1" dirty="0" smtClean="0">
              <a:solidFill>
                <a:schemeClr val="bg1"/>
              </a:solidFill>
              <a:latin typeface="Century Gothic" panose="020B0502020202020204" pitchFamily="34" charset="0"/>
            </a:endParaRPr>
          </a:p>
        </p:txBody>
      </p:sp>
      <p:sp>
        <p:nvSpPr>
          <p:cNvPr id="10" name="Rectangle 9"/>
          <p:cNvSpPr/>
          <p:nvPr/>
        </p:nvSpPr>
        <p:spPr>
          <a:xfrm>
            <a:off x="750750" y="3954767"/>
            <a:ext cx="7184531" cy="2308324"/>
          </a:xfrm>
          <a:prstGeom prst="rect">
            <a:avLst/>
          </a:prstGeom>
        </p:spPr>
        <p:txBody>
          <a:bodyPr wrap="square">
            <a:spAutoFit/>
          </a:bodyPr>
          <a:lstStyle/>
          <a:p>
            <a:r>
              <a:rPr lang="en-US" sz="3600" b="1" dirty="0" smtClean="0">
                <a:solidFill>
                  <a:schemeClr val="bg1"/>
                </a:solidFill>
              </a:rPr>
              <a:t>More about Jesus; on His throne,</a:t>
            </a:r>
            <a:br>
              <a:rPr lang="en-US" sz="3600" b="1" dirty="0" smtClean="0">
                <a:solidFill>
                  <a:schemeClr val="bg1"/>
                </a:solidFill>
              </a:rPr>
            </a:br>
            <a:r>
              <a:rPr lang="en-US" sz="3600" b="1" dirty="0" smtClean="0">
                <a:solidFill>
                  <a:schemeClr val="bg1"/>
                </a:solidFill>
              </a:rPr>
              <a:t>Riches in glory all His own;</a:t>
            </a:r>
            <a:br>
              <a:rPr lang="en-US" sz="3600" b="1" dirty="0" smtClean="0">
                <a:solidFill>
                  <a:schemeClr val="bg1"/>
                </a:solidFill>
              </a:rPr>
            </a:br>
            <a:r>
              <a:rPr lang="en-US" sz="3600" b="1" dirty="0" smtClean="0">
                <a:solidFill>
                  <a:schemeClr val="bg1"/>
                </a:solidFill>
              </a:rPr>
              <a:t>More of His kingdom’s sure increase;</a:t>
            </a:r>
            <a:br>
              <a:rPr lang="en-US" sz="3600" b="1" dirty="0" smtClean="0">
                <a:solidFill>
                  <a:schemeClr val="bg1"/>
                </a:solidFill>
              </a:rPr>
            </a:br>
            <a:r>
              <a:rPr lang="en-US" sz="3600" b="1" dirty="0" smtClean="0">
                <a:solidFill>
                  <a:schemeClr val="bg1"/>
                </a:solidFill>
              </a:rPr>
              <a:t>More of His coming, Prince of Peace.</a:t>
            </a:r>
          </a:p>
        </p:txBody>
      </p:sp>
      <p:graphicFrame>
        <p:nvGraphicFramePr>
          <p:cNvPr id="9" name="Table 8"/>
          <p:cNvGraphicFramePr>
            <a:graphicFrameLocks noGrp="1"/>
          </p:cNvGraphicFramePr>
          <p:nvPr/>
        </p:nvGraphicFramePr>
        <p:xfrm>
          <a:off x="7863816" y="1250481"/>
          <a:ext cx="3542097" cy="1097280"/>
        </p:xfrm>
        <a:graphic>
          <a:graphicData uri="http://schemas.openxmlformats.org/drawingml/2006/table">
            <a:tbl>
              <a:tblPr/>
              <a:tblGrid>
                <a:gridCol w="3542097"/>
              </a:tblGrid>
              <a:tr h="0">
                <a:tc>
                  <a:txBody>
                    <a:bodyPr/>
                    <a:lstStyle/>
                    <a:p>
                      <a:r>
                        <a:rPr lang="en-US" sz="3200" b="1" dirty="0" smtClean="0"/>
                        <a:t>TO LOVE JESUS IS TO KNOW HIM.</a:t>
                      </a:r>
                    </a:p>
                  </a:txBody>
                  <a:tcPr marB="76200" anchor="ctr">
                    <a:lnL>
                      <a:noFill/>
                    </a:lnL>
                    <a:lnR>
                      <a:noFill/>
                    </a:lnR>
                    <a:lnT>
                      <a:noFill/>
                    </a:lnT>
                    <a:lnB>
                      <a:noFill/>
                    </a:lnB>
                    <a:solidFill>
                      <a:srgbClr val="FFFFFF"/>
                    </a:solidFill>
                  </a:tcPr>
                </a:tc>
              </a:tr>
            </a:tbl>
          </a:graphicData>
        </a:graphic>
      </p:graphicFrame>
      <p:graphicFrame>
        <p:nvGraphicFramePr>
          <p:cNvPr id="11" name="Table 10"/>
          <p:cNvGraphicFramePr>
            <a:graphicFrameLocks noGrp="1"/>
          </p:cNvGraphicFramePr>
          <p:nvPr/>
        </p:nvGraphicFramePr>
        <p:xfrm>
          <a:off x="7871841" y="2615656"/>
          <a:ext cx="3553347" cy="3048000"/>
        </p:xfrm>
        <a:graphic>
          <a:graphicData uri="http://schemas.openxmlformats.org/drawingml/2006/table">
            <a:tbl>
              <a:tblPr/>
              <a:tblGrid>
                <a:gridCol w="3553347"/>
              </a:tblGrid>
              <a:tr h="0">
                <a:tc>
                  <a:txBody>
                    <a:bodyPr/>
                    <a:lstStyle/>
                    <a:p>
                      <a:r>
                        <a:rPr lang="en-US" sz="3200" b="1" dirty="0" smtClean="0"/>
                        <a:t>THE ONLY WAY WE CAN KNOW MORE ABOUT </a:t>
                      </a:r>
                      <a:r>
                        <a:rPr lang="en-US" sz="3200" b="1" dirty="0" smtClean="0"/>
                        <a:t>JESUS </a:t>
                      </a:r>
                      <a:r>
                        <a:rPr lang="en-US" sz="3200" b="1" baseline="0" dirty="0" smtClean="0"/>
                        <a:t>IS </a:t>
                      </a:r>
                      <a:r>
                        <a:rPr lang="en-US" sz="3200" b="1" baseline="0" dirty="0" smtClean="0"/>
                        <a:t>TO READ AND HEAR WHAT THE BIBLE SAYS ABOUT HIM.</a:t>
                      </a:r>
                      <a:endParaRPr lang="en-US" sz="3200" b="1" dirty="0"/>
                    </a:p>
                  </a:txBody>
                  <a:tcPr marB="7620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xmlns="" val="114715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3459674" y="127062"/>
            <a:ext cx="4504566" cy="769441"/>
          </a:xfrm>
          <a:prstGeom prst="rect">
            <a:avLst/>
          </a:prstGeom>
        </p:spPr>
        <p:txBody>
          <a:bodyPr wrap="none">
            <a:spAutoFit/>
          </a:bodyPr>
          <a:lstStyle/>
          <a:p>
            <a:pPr algn="ctr"/>
            <a:r>
              <a:rPr lang="en-US" sz="4400" b="1" dirty="0" smtClean="0"/>
              <a:t>Matthew </a:t>
            </a:r>
            <a:r>
              <a:rPr lang="en-US" sz="4400" dirty="0" smtClean="0"/>
              <a:t>16:13-15</a:t>
            </a:r>
            <a:endParaRPr lang="en-US" altLang="en-US" sz="5400" b="1" dirty="0">
              <a:solidFill>
                <a:srgbClr val="C00000"/>
              </a:solidFill>
              <a:latin typeface="Century Gothic" panose="020B0502020202020204" pitchFamily="34" charset="0"/>
            </a:endParaRPr>
          </a:p>
        </p:txBody>
      </p:sp>
      <p:sp>
        <p:nvSpPr>
          <p:cNvPr id="8" name="Rectangle 7"/>
          <p:cNvSpPr/>
          <p:nvPr/>
        </p:nvSpPr>
        <p:spPr>
          <a:xfrm>
            <a:off x="665017" y="1474416"/>
            <a:ext cx="10812587" cy="1938992"/>
          </a:xfrm>
          <a:prstGeom prst="rect">
            <a:avLst/>
          </a:prstGeom>
        </p:spPr>
        <p:txBody>
          <a:bodyPr wrap="square">
            <a:spAutoFit/>
          </a:bodyPr>
          <a:lstStyle/>
          <a:p>
            <a:r>
              <a:rPr lang="en-US" altLang="en-US" sz="4000" b="1" dirty="0">
                <a:solidFill>
                  <a:srgbClr val="FFFF00"/>
                </a:solidFill>
                <a:latin typeface="Century Gothic" panose="020B0502020202020204" pitchFamily="34" charset="0"/>
              </a:rPr>
              <a:t> </a:t>
            </a:r>
            <a:r>
              <a:rPr lang="en-US" sz="4000" b="1" dirty="0" smtClean="0">
                <a:solidFill>
                  <a:srgbClr val="FFFF00"/>
                </a:solidFill>
              </a:rPr>
              <a:t> “When Jesus came into the coasts of Caesarea Philippi, he </a:t>
            </a:r>
            <a:r>
              <a:rPr lang="en-US" sz="4000" b="1" dirty="0" smtClean="0">
                <a:solidFill>
                  <a:schemeClr val="bg1"/>
                </a:solidFill>
              </a:rPr>
              <a:t>(Jesus) </a:t>
            </a:r>
            <a:r>
              <a:rPr lang="en-US" sz="4000" b="1" dirty="0" smtClean="0">
                <a:solidFill>
                  <a:srgbClr val="FFFF00"/>
                </a:solidFill>
              </a:rPr>
              <a:t>asked his disciples, saying, Whom do men say that I the Son of man am? </a:t>
            </a:r>
          </a:p>
        </p:txBody>
      </p:sp>
      <p:sp>
        <p:nvSpPr>
          <p:cNvPr id="9" name="Rectangle 8"/>
          <p:cNvSpPr/>
          <p:nvPr/>
        </p:nvSpPr>
        <p:spPr>
          <a:xfrm>
            <a:off x="650374" y="3429238"/>
            <a:ext cx="10812587" cy="1938992"/>
          </a:xfrm>
          <a:prstGeom prst="rect">
            <a:avLst/>
          </a:prstGeom>
        </p:spPr>
        <p:txBody>
          <a:bodyPr wrap="square">
            <a:spAutoFit/>
          </a:bodyPr>
          <a:lstStyle/>
          <a:p>
            <a:r>
              <a:rPr lang="en-US" sz="4000" b="1" dirty="0" smtClean="0">
                <a:solidFill>
                  <a:srgbClr val="FFFF00"/>
                </a:solidFill>
              </a:rPr>
              <a:t>And they said, Some say that thou art John the Baptist: some, Elias; and others, </a:t>
            </a:r>
            <a:r>
              <a:rPr lang="en-US" sz="4000" b="1" dirty="0" err="1" smtClean="0">
                <a:solidFill>
                  <a:srgbClr val="FFFF00"/>
                </a:solidFill>
              </a:rPr>
              <a:t>Jeremias</a:t>
            </a:r>
            <a:r>
              <a:rPr lang="en-US" sz="4000" b="1" dirty="0" smtClean="0">
                <a:solidFill>
                  <a:srgbClr val="FFFF00"/>
                </a:solidFill>
              </a:rPr>
              <a:t>, or one of the prophets. </a:t>
            </a:r>
            <a:endParaRPr lang="en-US" altLang="en-US" sz="4000" b="1" dirty="0" smtClean="0">
              <a:solidFill>
                <a:srgbClr val="FFFF00"/>
              </a:solidFill>
              <a:latin typeface="Century Gothic" panose="020B0502020202020204" pitchFamily="34" charset="0"/>
            </a:endParaRPr>
          </a:p>
        </p:txBody>
      </p:sp>
      <p:sp>
        <p:nvSpPr>
          <p:cNvPr id="10" name="Rectangle 9"/>
          <p:cNvSpPr/>
          <p:nvPr/>
        </p:nvSpPr>
        <p:spPr>
          <a:xfrm>
            <a:off x="676053" y="4654304"/>
            <a:ext cx="10812587" cy="1323439"/>
          </a:xfrm>
          <a:prstGeom prst="rect">
            <a:avLst/>
          </a:prstGeom>
        </p:spPr>
        <p:txBody>
          <a:bodyPr wrap="square">
            <a:spAutoFit/>
          </a:bodyPr>
          <a:lstStyle/>
          <a:p>
            <a:pPr algn="ctr"/>
            <a:r>
              <a:rPr lang="en-US" sz="4000" b="1" dirty="0" smtClean="0">
                <a:solidFill>
                  <a:srgbClr val="FFFF00"/>
                </a:solidFill>
              </a:rPr>
              <a:t>                   He </a:t>
            </a:r>
            <a:r>
              <a:rPr lang="en-US" sz="4000" b="1" dirty="0" smtClean="0">
                <a:solidFill>
                  <a:schemeClr val="bg1"/>
                </a:solidFill>
              </a:rPr>
              <a:t>(Jesus) </a:t>
            </a:r>
            <a:r>
              <a:rPr lang="en-US" sz="4000" b="1" dirty="0" err="1" smtClean="0">
                <a:solidFill>
                  <a:srgbClr val="FFFF00"/>
                </a:solidFill>
              </a:rPr>
              <a:t>saith</a:t>
            </a:r>
            <a:r>
              <a:rPr lang="en-US" sz="4000" b="1" dirty="0" smtClean="0">
                <a:solidFill>
                  <a:srgbClr val="FFFF00"/>
                </a:solidFill>
              </a:rPr>
              <a:t> unto them, </a:t>
            </a:r>
          </a:p>
          <a:p>
            <a:r>
              <a:rPr lang="en-US" sz="4000" b="1" dirty="0" smtClean="0">
                <a:solidFill>
                  <a:srgbClr val="FFFF00"/>
                </a:solidFill>
              </a:rPr>
              <a:t>But whom say ye that I am?”</a:t>
            </a:r>
            <a:endParaRPr lang="en-US" altLang="en-US" sz="4000" b="1" dirty="0" smtClean="0">
              <a:solidFill>
                <a:srgbClr val="FFFF00"/>
              </a:solidFill>
              <a:latin typeface="Century Gothic" panose="020B0502020202020204" pitchFamily="34" charset="0"/>
            </a:endParaRPr>
          </a:p>
        </p:txBody>
      </p:sp>
    </p:spTree>
    <p:extLst>
      <p:ext uri="{BB962C8B-B14F-4D97-AF65-F5344CB8AC3E}">
        <p14:creationId xmlns:p14="http://schemas.microsoft.com/office/powerpoint/2010/main" xmlns="" val="123435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21895" y="913597"/>
          <a:ext cx="10703292" cy="1036320"/>
        </p:xfrm>
        <a:graphic>
          <a:graphicData uri="http://schemas.openxmlformats.org/drawingml/2006/table">
            <a:tbl>
              <a:tblPr/>
              <a:tblGrid>
                <a:gridCol w="10703292"/>
              </a:tblGrid>
              <a:tr h="0">
                <a:tc>
                  <a:txBody>
                    <a:bodyPr/>
                    <a:lstStyle/>
                    <a:p>
                      <a:r>
                        <a:rPr lang="en-US" sz="6000" b="1" dirty="0" smtClean="0">
                          <a:latin typeface="Arial Black" pitchFamily="34" charset="0"/>
                        </a:rPr>
                        <a:t>Would you pray with me?</a:t>
                      </a:r>
                    </a:p>
                  </a:txBody>
                  <a:tcPr marB="7620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xmlns="" val="114715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3459674" y="127062"/>
            <a:ext cx="4504567" cy="769441"/>
          </a:xfrm>
          <a:prstGeom prst="rect">
            <a:avLst/>
          </a:prstGeom>
        </p:spPr>
        <p:txBody>
          <a:bodyPr wrap="none">
            <a:spAutoFit/>
          </a:bodyPr>
          <a:lstStyle/>
          <a:p>
            <a:pPr algn="ctr"/>
            <a:r>
              <a:rPr lang="en-US" sz="4400" b="1" dirty="0" smtClean="0"/>
              <a:t>Matthew </a:t>
            </a:r>
            <a:r>
              <a:rPr lang="en-US" sz="4400" dirty="0" smtClean="0"/>
              <a:t>16:16-17</a:t>
            </a:r>
            <a:endParaRPr lang="en-US" altLang="en-US" sz="5400" b="1" dirty="0">
              <a:solidFill>
                <a:srgbClr val="C00000"/>
              </a:solidFill>
              <a:latin typeface="Century Gothic" panose="020B0502020202020204" pitchFamily="34" charset="0"/>
            </a:endParaRPr>
          </a:p>
        </p:txBody>
      </p:sp>
      <p:sp>
        <p:nvSpPr>
          <p:cNvPr id="8" name="Rectangle 7"/>
          <p:cNvSpPr/>
          <p:nvPr/>
        </p:nvSpPr>
        <p:spPr>
          <a:xfrm>
            <a:off x="665017" y="1108666"/>
            <a:ext cx="10812587" cy="1938992"/>
          </a:xfrm>
          <a:prstGeom prst="rect">
            <a:avLst/>
          </a:prstGeom>
        </p:spPr>
        <p:txBody>
          <a:bodyPr wrap="square">
            <a:spAutoFit/>
          </a:bodyPr>
          <a:lstStyle/>
          <a:p>
            <a:r>
              <a:rPr lang="en-US" sz="4000" dirty="0" smtClean="0">
                <a:solidFill>
                  <a:srgbClr val="FFFF00"/>
                </a:solidFill>
                <a:latin typeface="Arial Black" pitchFamily="34" charset="0"/>
              </a:rPr>
              <a:t>“And Simon Peter answered and said, </a:t>
            </a:r>
          </a:p>
          <a:p>
            <a:r>
              <a:rPr lang="en-US" sz="4000" dirty="0" smtClean="0">
                <a:solidFill>
                  <a:srgbClr val="FFFF00"/>
                </a:solidFill>
                <a:latin typeface="Arial Black" pitchFamily="34" charset="0"/>
              </a:rPr>
              <a:t>Thou art the Christ, the Son of the living God. </a:t>
            </a:r>
            <a:endParaRPr lang="en-US" sz="4000" b="1" dirty="0" smtClean="0">
              <a:solidFill>
                <a:srgbClr val="FFFF00"/>
              </a:solidFill>
              <a:latin typeface="Arial Black" pitchFamily="34" charset="0"/>
            </a:endParaRPr>
          </a:p>
        </p:txBody>
      </p:sp>
      <p:sp>
        <p:nvSpPr>
          <p:cNvPr id="9" name="Rectangle 8"/>
          <p:cNvSpPr/>
          <p:nvPr/>
        </p:nvSpPr>
        <p:spPr>
          <a:xfrm>
            <a:off x="631122" y="2996093"/>
            <a:ext cx="10812587" cy="3170099"/>
          </a:xfrm>
          <a:prstGeom prst="rect">
            <a:avLst/>
          </a:prstGeom>
        </p:spPr>
        <p:txBody>
          <a:bodyPr wrap="square">
            <a:spAutoFit/>
          </a:bodyPr>
          <a:lstStyle/>
          <a:p>
            <a:r>
              <a:rPr lang="en-US" sz="4000" dirty="0" smtClean="0">
                <a:solidFill>
                  <a:srgbClr val="FFFF00"/>
                </a:solidFill>
                <a:latin typeface="Arial Black" pitchFamily="34" charset="0"/>
              </a:rPr>
              <a:t>And Jesus answered and said unto him, Blessed art thou, Simon </a:t>
            </a:r>
            <a:r>
              <a:rPr lang="en-US" sz="4000" dirty="0" err="1" smtClean="0">
                <a:solidFill>
                  <a:srgbClr val="FFFF00"/>
                </a:solidFill>
                <a:latin typeface="Arial Black" pitchFamily="34" charset="0"/>
              </a:rPr>
              <a:t>Barjona</a:t>
            </a:r>
            <a:r>
              <a:rPr lang="en-US" sz="4000" dirty="0" smtClean="0">
                <a:solidFill>
                  <a:srgbClr val="FFFF00"/>
                </a:solidFill>
                <a:latin typeface="Arial Black" pitchFamily="34" charset="0"/>
              </a:rPr>
              <a:t>: for flesh and blood </a:t>
            </a:r>
            <a:r>
              <a:rPr lang="en-US" sz="4000" u="sng" dirty="0" smtClean="0">
                <a:solidFill>
                  <a:srgbClr val="FFFF00"/>
                </a:solidFill>
                <a:latin typeface="Arial Black" pitchFamily="34" charset="0"/>
              </a:rPr>
              <a:t>hath not revealed it unto thee</a:t>
            </a:r>
            <a:r>
              <a:rPr lang="en-US" sz="4000" dirty="0" smtClean="0">
                <a:solidFill>
                  <a:srgbClr val="FFFF00"/>
                </a:solidFill>
                <a:latin typeface="Arial Black" pitchFamily="34" charset="0"/>
              </a:rPr>
              <a:t>, but my Father which is in heaven.”  </a:t>
            </a:r>
            <a:r>
              <a:rPr lang="en-US" sz="4000" dirty="0" smtClean="0">
                <a:solidFill>
                  <a:schemeClr val="bg1"/>
                </a:solidFill>
                <a:latin typeface="Arial Black" pitchFamily="34" charset="0"/>
              </a:rPr>
              <a:t>Mat. 16:16-17</a:t>
            </a:r>
            <a:endParaRPr lang="en-US" sz="4000" i="1" dirty="0" smtClean="0">
              <a:solidFill>
                <a:schemeClr val="bg1"/>
              </a:solidFill>
              <a:latin typeface="Arial Black" pitchFamily="34" charset="0"/>
            </a:endParaRPr>
          </a:p>
        </p:txBody>
      </p:sp>
    </p:spTree>
    <p:extLst>
      <p:ext uri="{BB962C8B-B14F-4D97-AF65-F5344CB8AC3E}">
        <p14:creationId xmlns:p14="http://schemas.microsoft.com/office/powerpoint/2010/main" xmlns="" val="123435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5572" y="883227"/>
            <a:ext cx="10266218" cy="727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63682" y="1049481"/>
            <a:ext cx="11471563" cy="5372100"/>
          </a:xfrm>
          <a:prstGeom prst="roundRect">
            <a:avLst>
              <a:gd name="adj" fmla="val 12605"/>
            </a:avLst>
          </a:prstGeom>
          <a:solidFill>
            <a:srgbClr val="002060"/>
          </a:solidFill>
          <a:ln>
            <a:solidFill>
              <a:schemeClr val="bg1"/>
            </a:solidFill>
          </a:ln>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ectangle 6"/>
          <p:cNvSpPr/>
          <p:nvPr/>
        </p:nvSpPr>
        <p:spPr>
          <a:xfrm>
            <a:off x="2932155" y="109478"/>
            <a:ext cx="5102679" cy="769441"/>
          </a:xfrm>
          <a:prstGeom prst="rect">
            <a:avLst/>
          </a:prstGeom>
        </p:spPr>
        <p:txBody>
          <a:bodyPr wrap="none">
            <a:spAutoFit/>
          </a:bodyPr>
          <a:lstStyle/>
          <a:p>
            <a:pPr algn="ctr"/>
            <a:r>
              <a:rPr lang="en-US" sz="4400" b="1" dirty="0" smtClean="0">
                <a:latin typeface="Arial Black" pitchFamily="34" charset="0"/>
              </a:rPr>
              <a:t>WHO IS JESUS?</a:t>
            </a:r>
            <a:endParaRPr lang="en-US" altLang="en-US" sz="4400" b="1" dirty="0" smtClean="0">
              <a:solidFill>
                <a:schemeClr val="bg1"/>
              </a:solidFill>
              <a:latin typeface="Century Gothic" panose="020B0502020202020204" pitchFamily="34" charset="0"/>
            </a:endParaRPr>
          </a:p>
        </p:txBody>
      </p:sp>
      <p:sp>
        <p:nvSpPr>
          <p:cNvPr id="8" name="Rectangle 7"/>
          <p:cNvSpPr/>
          <p:nvPr/>
        </p:nvSpPr>
        <p:spPr>
          <a:xfrm>
            <a:off x="606659" y="1140320"/>
            <a:ext cx="11517923" cy="1200329"/>
          </a:xfrm>
          <a:prstGeom prst="rect">
            <a:avLst/>
          </a:prstGeom>
          <a:ln>
            <a:noFill/>
          </a:ln>
        </p:spPr>
        <p:txBody>
          <a:bodyPr wrap="square">
            <a:spAutoFit/>
          </a:bodyPr>
          <a:lstStyle/>
          <a:p>
            <a:r>
              <a:rPr lang="en-US" altLang="en-US" sz="3600" b="1" dirty="0">
                <a:solidFill>
                  <a:schemeClr val="bg1"/>
                </a:solidFill>
                <a:latin typeface="Arial" pitchFamily="34" charset="0"/>
                <a:cs typeface="Arial" pitchFamily="34" charset="0"/>
              </a:rPr>
              <a:t> </a:t>
            </a:r>
            <a:r>
              <a:rPr lang="en-US" sz="3600" b="1" dirty="0" smtClean="0">
                <a:solidFill>
                  <a:schemeClr val="bg1"/>
                </a:solidFill>
                <a:latin typeface="Arial" pitchFamily="34" charset="0"/>
                <a:cs typeface="Arial" pitchFamily="34" charset="0"/>
              </a:rPr>
              <a:t>More than 100 billion people (says </a:t>
            </a:r>
            <a:r>
              <a:rPr lang="en-US" sz="3600" b="1" dirty="0" err="1" smtClean="0">
                <a:solidFill>
                  <a:schemeClr val="bg1"/>
                </a:solidFill>
                <a:latin typeface="Arial" pitchFamily="34" charset="0"/>
                <a:cs typeface="Arial" pitchFamily="34" charset="0"/>
              </a:rPr>
              <a:t>Goodle</a:t>
            </a:r>
            <a:r>
              <a:rPr lang="en-US" sz="3600" b="1" dirty="0" smtClean="0">
                <a:solidFill>
                  <a:schemeClr val="bg1"/>
                </a:solidFill>
                <a:latin typeface="Arial" pitchFamily="34" charset="0"/>
                <a:cs typeface="Arial" pitchFamily="34" charset="0"/>
              </a:rPr>
              <a:t>) have lived on the earth since God created Adam.</a:t>
            </a:r>
          </a:p>
        </p:txBody>
      </p:sp>
      <p:sp>
        <p:nvSpPr>
          <p:cNvPr id="9" name="Rectangle 8"/>
          <p:cNvSpPr/>
          <p:nvPr/>
        </p:nvSpPr>
        <p:spPr>
          <a:xfrm>
            <a:off x="650374" y="2470907"/>
            <a:ext cx="10812587" cy="2554545"/>
          </a:xfrm>
          <a:prstGeom prst="rect">
            <a:avLst/>
          </a:prstGeom>
        </p:spPr>
        <p:txBody>
          <a:bodyPr wrap="square">
            <a:spAutoFit/>
          </a:bodyPr>
          <a:lstStyle/>
          <a:p>
            <a:r>
              <a:rPr lang="en-US" sz="4000" b="1" dirty="0" smtClean="0">
                <a:solidFill>
                  <a:schemeClr val="bg1"/>
                </a:solidFill>
                <a:latin typeface="Arial" pitchFamily="34" charset="0"/>
                <a:cs typeface="Arial" pitchFamily="34" charset="0"/>
              </a:rPr>
              <a:t>These people have been black, white, red, brown, and yellow. They have spoken many different languages and hundreds of dialects.</a:t>
            </a:r>
            <a:endParaRPr lang="en-US" altLang="en-US" sz="4000" b="1" dirty="0" smtClean="0">
              <a:solidFill>
                <a:schemeClr val="bg1"/>
              </a:solidFill>
              <a:latin typeface="Arial" pitchFamily="34" charset="0"/>
              <a:cs typeface="Arial" pitchFamily="34" charset="0"/>
            </a:endParaRPr>
          </a:p>
        </p:txBody>
      </p:sp>
      <p:sp>
        <p:nvSpPr>
          <p:cNvPr id="11" name="Rectangle 10"/>
          <p:cNvSpPr/>
          <p:nvPr/>
        </p:nvSpPr>
        <p:spPr>
          <a:xfrm>
            <a:off x="619824" y="4954039"/>
            <a:ext cx="10655096" cy="1446550"/>
          </a:xfrm>
          <a:prstGeom prst="rect">
            <a:avLst/>
          </a:prstGeom>
        </p:spPr>
        <p:txBody>
          <a:bodyPr wrap="none">
            <a:spAutoFit/>
          </a:bodyPr>
          <a:lstStyle/>
          <a:p>
            <a:r>
              <a:rPr lang="en-US" sz="4400" b="1" dirty="0" smtClean="0">
                <a:solidFill>
                  <a:schemeClr val="bg1"/>
                </a:solidFill>
              </a:rPr>
              <a:t>They have practiced multitudes of religions.  </a:t>
            </a:r>
          </a:p>
          <a:p>
            <a:r>
              <a:rPr lang="en-US" sz="4400" b="1" dirty="0" smtClean="0">
                <a:solidFill>
                  <a:schemeClr val="bg1"/>
                </a:solidFill>
              </a:rPr>
              <a:t>They are a variety of cultures.</a:t>
            </a:r>
            <a:endParaRPr lang="en-US" altLang="en-US" sz="5400" b="1" dirty="0">
              <a:solidFill>
                <a:schemeClr val="bg1"/>
              </a:solidFill>
              <a:latin typeface="Arial Black" pitchFamily="34" charset="0"/>
            </a:endParaRPr>
          </a:p>
        </p:txBody>
      </p:sp>
    </p:spTree>
    <p:extLst>
      <p:ext uri="{BB962C8B-B14F-4D97-AF65-F5344CB8AC3E}">
        <p14:creationId xmlns:p14="http://schemas.microsoft.com/office/powerpoint/2010/main" xmlns="" val="123435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1+#ppt_w/2"/>
                                          </p:val>
                                        </p:tav>
                                        <p:tav tm="100000">
                                          <p:val>
                                            <p:strVal val="#ppt_x"/>
                                          </p:val>
                                        </p:tav>
                                      </p:tavLst>
                                    </p:anim>
                                    <p:anim calcmode="lin" valueType="num">
                                      <p:cBhvr additive="base">
                                        <p:cTn id="13"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63682" y="724177"/>
            <a:ext cx="11471563" cy="5372100"/>
          </a:xfrm>
          <a:prstGeom prst="roundRect">
            <a:avLst>
              <a:gd name="adj" fmla="val 12605"/>
            </a:avLst>
          </a:prstGeom>
          <a:solidFill>
            <a:srgbClr val="002060"/>
          </a:solidFill>
          <a:ln>
            <a:solidFill>
              <a:schemeClr val="bg1"/>
            </a:solidFill>
          </a:ln>
          <a:scene3d>
            <a:camera prst="orthographicFront"/>
            <a:lightRig rig="threePt" dir="t"/>
          </a:scene3d>
          <a:sp3d>
            <a:bevel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665017" y="1131528"/>
            <a:ext cx="10812587" cy="1938992"/>
          </a:xfrm>
          <a:prstGeom prst="rect">
            <a:avLst/>
          </a:prstGeom>
          <a:ln>
            <a:noFill/>
          </a:ln>
        </p:spPr>
        <p:txBody>
          <a:bodyPr wrap="square">
            <a:spAutoFit/>
          </a:bodyPr>
          <a:lstStyle/>
          <a:p>
            <a:r>
              <a:rPr lang="en-US" altLang="en-US" sz="4000" b="1" dirty="0">
                <a:solidFill>
                  <a:schemeClr val="bg1"/>
                </a:solidFill>
                <a:latin typeface="Century Gothic" panose="020B0502020202020204" pitchFamily="34" charset="0"/>
              </a:rPr>
              <a:t> </a:t>
            </a:r>
            <a:r>
              <a:rPr lang="en-US" sz="4000" b="1" dirty="0" smtClean="0">
                <a:solidFill>
                  <a:schemeClr val="bg1"/>
                </a:solidFill>
              </a:rPr>
              <a:t> But everyone of these 100 billion in all these varied places and different backgrounds and time periods have one thing in common. </a:t>
            </a:r>
            <a:endParaRPr lang="en-US" sz="4000" b="1" dirty="0" smtClean="0">
              <a:solidFill>
                <a:schemeClr val="bg1"/>
              </a:solidFill>
              <a:latin typeface="Arial Black" pitchFamily="34" charset="0"/>
            </a:endParaRPr>
          </a:p>
        </p:txBody>
      </p:sp>
      <p:sp>
        <p:nvSpPr>
          <p:cNvPr id="9" name="Rectangle 8"/>
          <p:cNvSpPr/>
          <p:nvPr/>
        </p:nvSpPr>
        <p:spPr>
          <a:xfrm>
            <a:off x="597621" y="3270989"/>
            <a:ext cx="10812587" cy="1323439"/>
          </a:xfrm>
          <a:prstGeom prst="rect">
            <a:avLst/>
          </a:prstGeom>
        </p:spPr>
        <p:txBody>
          <a:bodyPr wrap="square">
            <a:spAutoFit/>
          </a:bodyPr>
          <a:lstStyle/>
          <a:p>
            <a:r>
              <a:rPr lang="en-US" sz="4000" b="1" dirty="0" smtClean="0">
                <a:solidFill>
                  <a:schemeClr val="bg1"/>
                </a:solidFill>
              </a:rPr>
              <a:t>Their eternal destiny and their life style depends upon their relationship to one single person.  </a:t>
            </a:r>
            <a:endParaRPr lang="en-US" altLang="en-US" sz="4000" b="1" dirty="0" smtClean="0">
              <a:solidFill>
                <a:schemeClr val="bg1"/>
              </a:solidFill>
              <a:latin typeface="Arial Black" pitchFamily="34" charset="0"/>
            </a:endParaRPr>
          </a:p>
        </p:txBody>
      </p:sp>
      <p:sp>
        <p:nvSpPr>
          <p:cNvPr id="10" name="Rectangle 9"/>
          <p:cNvSpPr/>
          <p:nvPr/>
        </p:nvSpPr>
        <p:spPr>
          <a:xfrm>
            <a:off x="662097" y="4821366"/>
            <a:ext cx="10812587" cy="707886"/>
          </a:xfrm>
          <a:prstGeom prst="rect">
            <a:avLst/>
          </a:prstGeom>
        </p:spPr>
        <p:txBody>
          <a:bodyPr wrap="square">
            <a:spAutoFit/>
          </a:bodyPr>
          <a:lstStyle/>
          <a:p>
            <a:pPr algn="ctr"/>
            <a:r>
              <a:rPr lang="en-US" sz="4000" b="1" dirty="0" smtClean="0">
                <a:solidFill>
                  <a:schemeClr val="bg1"/>
                </a:solidFill>
                <a:latin typeface="Arial Black" pitchFamily="34" charset="0"/>
              </a:rPr>
              <a:t>That person is </a:t>
            </a:r>
            <a:r>
              <a:rPr lang="en-US" sz="4000" b="1" dirty="0" smtClean="0">
                <a:solidFill>
                  <a:schemeClr val="bg1"/>
                </a:solidFill>
                <a:effectLst>
                  <a:outerShdw blurRad="38100" dist="38100" dir="2700000" algn="tl">
                    <a:srgbClr val="000000">
                      <a:alpha val="43137"/>
                    </a:srgbClr>
                  </a:outerShdw>
                </a:effectLst>
                <a:latin typeface="Arial Black" pitchFamily="34" charset="0"/>
              </a:rPr>
              <a:t>JESUS CHRIST</a:t>
            </a:r>
            <a:r>
              <a:rPr lang="en-US" sz="4000" b="1" dirty="0" smtClean="0">
                <a:solidFill>
                  <a:schemeClr val="bg1"/>
                </a:solidFill>
                <a:latin typeface="Arial Black" pitchFamily="34" charset="0"/>
              </a:rPr>
              <a:t>.</a:t>
            </a:r>
            <a:endParaRPr lang="en-US" altLang="en-US" sz="4000" b="1" dirty="0" smtClean="0">
              <a:solidFill>
                <a:schemeClr val="bg1"/>
              </a:solidFill>
              <a:latin typeface="Arial Black" pitchFamily="34" charset="0"/>
            </a:endParaRPr>
          </a:p>
        </p:txBody>
      </p:sp>
    </p:spTree>
    <p:extLst>
      <p:ext uri="{BB962C8B-B14F-4D97-AF65-F5344CB8AC3E}">
        <p14:creationId xmlns:p14="http://schemas.microsoft.com/office/powerpoint/2010/main" xmlns="" val="123435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18352</TotalTime>
  <Words>3189</Words>
  <Application>Microsoft Office PowerPoint</Application>
  <PresentationFormat>Custom</PresentationFormat>
  <Paragraphs>241</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Ptr_Ramil</dc:creator>
  <cp:lastModifiedBy>Windows 10</cp:lastModifiedBy>
  <cp:revision>957</cp:revision>
  <dcterms:created xsi:type="dcterms:W3CDTF">2018-04-06T05:41:00Z</dcterms:created>
  <dcterms:modified xsi:type="dcterms:W3CDTF">2021-04-28T14:10:04Z</dcterms:modified>
</cp:coreProperties>
</file>